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57" r:id="rId3"/>
    <p:sldId id="258" r:id="rId4"/>
    <p:sldId id="261" r:id="rId5"/>
    <p:sldId id="259" r:id="rId6"/>
    <p:sldId id="260" r:id="rId7"/>
    <p:sldId id="280" r:id="rId8"/>
    <p:sldId id="281" r:id="rId9"/>
    <p:sldId id="282" r:id="rId10"/>
    <p:sldId id="291" r:id="rId11"/>
    <p:sldId id="283" r:id="rId12"/>
    <p:sldId id="289" r:id="rId13"/>
    <p:sldId id="290" r:id="rId14"/>
    <p:sldId id="271" r:id="rId15"/>
    <p:sldId id="265" r:id="rId16"/>
    <p:sldId id="267" r:id="rId17"/>
    <p:sldId id="284" r:id="rId18"/>
    <p:sldId id="285" r:id="rId19"/>
    <p:sldId id="286" r:id="rId20"/>
    <p:sldId id="294" r:id="rId21"/>
    <p:sldId id="287" r:id="rId22"/>
    <p:sldId id="292" r:id="rId23"/>
    <p:sldId id="293" r:id="rId24"/>
    <p:sldId id="279" r:id="rId25"/>
    <p:sldId id="296" r:id="rId26"/>
    <p:sldId id="299" r:id="rId27"/>
    <p:sldId id="301" r:id="rId28"/>
    <p:sldId id="298" r:id="rId29"/>
    <p:sldId id="262" r:id="rId30"/>
    <p:sldId id="295" r:id="rId31"/>
    <p:sldId id="300" r:id="rId32"/>
    <p:sldId id="302" r:id="rId33"/>
    <p:sldId id="297" r:id="rId34"/>
    <p:sldId id="269" r:id="rId35"/>
  </p:sldIdLst>
  <p:sldSz cx="12192000" cy="6858000"/>
  <p:notesSz cx="6794500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3931081-B57D-4962-981C-2230D4C35AFF}">
          <p14:sldIdLst>
            <p14:sldId id="256"/>
            <p14:sldId id="257"/>
            <p14:sldId id="258"/>
            <p14:sldId id="261"/>
            <p14:sldId id="259"/>
            <p14:sldId id="260"/>
            <p14:sldId id="280"/>
            <p14:sldId id="281"/>
            <p14:sldId id="282"/>
            <p14:sldId id="291"/>
            <p14:sldId id="283"/>
            <p14:sldId id="289"/>
            <p14:sldId id="290"/>
            <p14:sldId id="271"/>
            <p14:sldId id="265"/>
            <p14:sldId id="267"/>
            <p14:sldId id="284"/>
            <p14:sldId id="285"/>
            <p14:sldId id="286"/>
            <p14:sldId id="294"/>
            <p14:sldId id="287"/>
            <p14:sldId id="292"/>
            <p14:sldId id="293"/>
            <p14:sldId id="279"/>
            <p14:sldId id="296"/>
            <p14:sldId id="299"/>
            <p14:sldId id="301"/>
            <p14:sldId id="298"/>
            <p14:sldId id="262"/>
            <p14:sldId id="295"/>
            <p14:sldId id="300"/>
            <p14:sldId id="302"/>
            <p14:sldId id="29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arini Valentino" initials="CV" lastIdx="1" clrIdx="0">
    <p:extLst>
      <p:ext uri="{19B8F6BF-5375-455C-9EA6-DF929625EA0E}">
        <p15:presenceInfo xmlns:p15="http://schemas.microsoft.com/office/powerpoint/2012/main" userId="S-1-5-21-1318595027-1964333147-1538882281-45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574CC-41F9-4DC0-8B4E-500932BF9C3D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803934"/>
            <a:ext cx="543560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2CC18-EE5E-481E-A8A1-F361D3FAB0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80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2CC18-EE5E-481E-A8A1-F361D3FAB04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54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2CC18-EE5E-481E-A8A1-F361D3FAB04E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60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39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59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23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293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5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106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56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920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12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2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85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6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59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11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55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93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11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3AC3D2-A327-4BF9-A8B0-67F51493F414}" type="datetimeFigureOut">
              <a:rPr lang="it-IT" smtClean="0"/>
              <a:t>08/12/2019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935946-98D4-420D-9653-A5DDDAFCD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712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google.it/url?sa=i&amp;rct=j&amp;q=&amp;esrc=s&amp;source=images&amp;cd=&amp;cad=rja&amp;uact=8&amp;ved=0ahUKEwib3LT6i9fXAhWPSxoKHcwSCXkQjRwIBw&amp;url=http%3A%2F%2Fplantgest.imagelinenetwork.com%2Fit%2Fpiante%2Forticole%2Fpomodoro-da-industria%2F&amp;psig=AOvVaw1WSUSDf-RAnnuR5EUSG8Zk&amp;ust=1511608776511475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google.it/url?sa=i&amp;rct=j&amp;q=&amp;esrc=s&amp;source=images&amp;cd=&amp;cad=rja&amp;uact=8&amp;ved=0ahUKEwib3LT6i9fXAhWPSxoKHcwSCXkQjRwIBw&amp;url=http%3A%2F%2Fplantgest.imagelinenetwork.com%2Fit%2Fpiante%2Forticole%2Fpomodoro-da-industria%2F&amp;psig=AOvVaw1WSUSDf-RAnnuR5EUSG8Zk&amp;ust=1511608776511475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t/url?sa=i&amp;rct=j&amp;q=&amp;esrc=s&amp;source=images&amp;cd=&amp;cad=rja&amp;uact=8&amp;ved=0ahUKEwib3LT6i9fXAhWPSxoKHcwSCXkQjRwIBw&amp;url=http%3A%2F%2Fplantgest.imagelinenetwork.com%2Fit%2Fpiante%2Forticole%2Fpomodoro-da-industria%2F&amp;psig=AOvVaw1WSUSDf-RAnnuR5EUSG8Zk&amp;ust=1511608776511475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t/url?sa=i&amp;rct=j&amp;q=&amp;esrc=s&amp;source=images&amp;cd=&amp;cad=rja&amp;uact=8&amp;ved=0ahUKEwib3LT6i9fXAhWPSxoKHcwSCXkQjRwIBw&amp;url=http%3A%2F%2Fplantgest.imagelinenetwork.com%2Fit%2Fpiante%2Forticole%2Fpomodoro-da-industria%2F&amp;psig=AOvVaw1WSUSDf-RAnnuR5EUSG8Zk&amp;ust=1511608776511475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t/url?sa=i&amp;rct=j&amp;q=&amp;esrc=s&amp;source=images&amp;cd=&amp;cad=rja&amp;uact=8&amp;ved=0ahUKEwib3LT6i9fXAhWPSxoKHcwSCXkQjRwIBw&amp;url=http%3A%2F%2Fplantgest.imagelinenetwork.com%2Fit%2Fpiante%2Forticole%2Fpomodoro-da-industria%2F&amp;psig=AOvVaw1WSUSDf-RAnnuR5EUSG8Zk&amp;ust=151160877651147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t/url?sa=i&amp;rct=j&amp;q=&amp;esrc=s&amp;source=images&amp;cd=&amp;cad=rja&amp;uact=8&amp;ved=0ahUKEwib3LT6i9fXAhWPSxoKHcwSCXkQjRwIBw&amp;url=http%3A%2F%2Fplantgest.imagelinenetwork.com%2Fit%2Fpiante%2Forticole%2Fpomodoro-da-industria%2F&amp;psig=AOvVaw1WSUSDf-RAnnuR5EUSG8Zk&amp;ust=1511608776511475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t/url?sa=i&amp;rct=j&amp;q=&amp;esrc=s&amp;source=images&amp;cd=&amp;cad=rja&amp;uact=8&amp;ved=0ahUKEwib3LT6i9fXAhWPSxoKHcwSCXkQjRwIBw&amp;url=http%3A%2F%2Fplantgest.imagelinenetwork.com%2Fit%2Fpiante%2Forticole%2Fpomodoro-da-industria%2F&amp;psig=AOvVaw1WSUSDf-RAnnuR5EUSG8Zk&amp;ust=1511608776511475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t/url?sa=i&amp;rct=j&amp;q=&amp;esrc=s&amp;source=images&amp;cd=&amp;cad=rja&amp;uact=8&amp;ved=0ahUKEwib3LT6i9fXAhWPSxoKHcwSCXkQjRwIBw&amp;url=http%3A%2F%2Fplantgest.imagelinenetwork.com%2Fit%2Fpiante%2Forticole%2Fpomodoro-da-industria%2F&amp;psig=AOvVaw1WSUSDf-RAnnuR5EUSG8Zk&amp;ust=1511608776511475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t/url?sa=i&amp;rct=j&amp;q=&amp;esrc=s&amp;source=images&amp;cd=&amp;cad=rja&amp;uact=8&amp;ved=0ahUKEwib3LT6i9fXAhWPSxoKHcwSCXkQjRwIBw&amp;url=http%3A%2F%2Fplantgest.imagelinenetwork.com%2Fit%2Fpiante%2Forticole%2Fpomodoro-da-industria%2F&amp;psig=AOvVaw1WSUSDf-RAnnuR5EUSG8Zk&amp;ust=1511608776511475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t/url?sa=i&amp;rct=j&amp;q=&amp;esrc=s&amp;source=images&amp;cd=&amp;cad=rja&amp;uact=8&amp;ved=0ahUKEwib3LT6i9fXAhWPSxoKHcwSCXkQjRwIBw&amp;url=http%3A%2F%2Fplantgest.imagelinenetwork.com%2Fit%2Fpiante%2Forticole%2Fpomodoro-da-industria%2F&amp;psig=AOvVaw1WSUSDf-RAnnuR5EUSG8Zk&amp;ust=1511608776511475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b3LT6i9fXAhWPSxoKHcwSCXkQjRwIBw&amp;url=http%3A%2F%2Fplantgest.imagelinenetwork.com%2Fit%2Fpiante%2Forticole%2Fpomodoro-da-industria%2F&amp;psig=AOvVaw1WSUSDf-RAnnuR5EUSG8Zk&amp;ust=1511608776511475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t/url?sa=i&amp;rct=j&amp;q=&amp;esrc=s&amp;source=images&amp;cd=&amp;cad=rja&amp;uact=8&amp;ved=0ahUKEwib3LT6i9fXAhWPSxoKHcwSCXkQjRwIBw&amp;url=http%3A%2F%2Fplantgest.imagelinenetwork.com%2Fit%2Fpiante%2Forticole%2Fpomodoro-da-industria%2F&amp;psig=AOvVaw1WSUSDf-RAnnuR5EUSG8Zk&amp;ust=1511608776511475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t/url?sa=i&amp;rct=j&amp;q=&amp;esrc=s&amp;source=images&amp;cd=&amp;cad=rja&amp;uact=8&amp;ved=0ahUKEwib3LT6i9fXAhWPSxoKHcwSCXkQjRwIBw&amp;url=http%3A%2F%2Fplantgest.imagelinenetwork.com%2Fit%2Fpiante%2Forticole%2Fpomodoro-da-industria%2F&amp;psig=AOvVaw1WSUSDf-RAnnuR5EUSG8Zk&amp;ust=1511608776511475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b3LT6i9fXAhWPSxoKHcwSCXkQjRwIBw&amp;url=http%3A%2F%2Fplantgest.imagelinenetwork.com%2Fit%2Fpiante%2Forticole%2Fpomodoro-da-industria%2F&amp;psig=AOvVaw1WSUSDf-RAnnuR5EUSG8Zk&amp;ust=151160877651147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2F8B2F-7580-4D7C-9311-C70B4D0D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77" y="2040628"/>
            <a:ext cx="11231418" cy="1773382"/>
          </a:xfrm>
        </p:spPr>
        <p:txBody>
          <a:bodyPr>
            <a:normAutofit fontScale="90000"/>
          </a:bodyPr>
          <a:lstStyle/>
          <a:p>
            <a:br>
              <a:rPr lang="it-IT" altLang="it-IT" b="1" i="1" dirty="0">
                <a:latin typeface="Calibri" panose="020F0502020204030204" pitchFamily="34" charset="0"/>
              </a:rPr>
            </a:br>
            <a:r>
              <a:rPr lang="it-IT" altLang="it-IT" b="1" i="1" dirty="0">
                <a:latin typeface="Calibri" panose="020F0502020204030204" pitchFamily="34" charset="0"/>
              </a:rPr>
              <a:t>pomodoro da industria 2019</a:t>
            </a:r>
            <a:br>
              <a:rPr lang="it-IT" altLang="it-IT" b="1" i="1" dirty="0">
                <a:latin typeface="Calibri" panose="020F0502020204030204" pitchFamily="34" charset="0"/>
              </a:rPr>
            </a:br>
            <a:r>
              <a:rPr lang="it-IT" altLang="it-IT" b="1" i="1" dirty="0">
                <a:latin typeface="Calibri" panose="020F0502020204030204" pitchFamily="34" charset="0"/>
              </a:rPr>
              <a:t>RISULTATI DEI CONFRONTI VARIETALI </a:t>
            </a:r>
            <a:br>
              <a:rPr lang="it-IT" altLang="it-IT" b="1" i="1" dirty="0">
                <a:latin typeface="Calibri" panose="020F0502020204030204" pitchFamily="34" charset="0"/>
              </a:rPr>
            </a:br>
            <a:r>
              <a:rPr lang="it-IT" altLang="it-IT" b="1" i="1" dirty="0">
                <a:latin typeface="Calibri" panose="020F0502020204030204" pitchFamily="34" charset="0"/>
              </a:rPr>
              <a:t>IN PROVINCIA DI FERRARA </a:t>
            </a:r>
            <a:endParaRPr lang="it-IT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6A6EA63D-8B93-48F8-9C8C-629FCF09B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233" y="4685853"/>
            <a:ext cx="6400800" cy="1947333"/>
          </a:xfrm>
        </p:spPr>
        <p:txBody>
          <a:bodyPr/>
          <a:lstStyle/>
          <a:p>
            <a:r>
              <a:rPr lang="it-IT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P.Pasotti</a:t>
            </a:r>
            <a:r>
              <a:rPr lang="it-IT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M.Pelliconi</a:t>
            </a:r>
            <a:endParaRPr lang="it-IT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Astra Innovazione e Sviluppo </a:t>
            </a:r>
          </a:p>
          <a:p>
            <a:r>
              <a:rPr lang="it-IT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Unità Operativa «Mario Neri» - Imola </a:t>
            </a:r>
          </a:p>
          <a:p>
            <a:endParaRPr lang="it-IT" dirty="0"/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B7044DAD-0298-4178-A125-B80C60B79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512047"/>
              </p:ext>
            </p:extLst>
          </p:nvPr>
        </p:nvGraphicFramePr>
        <p:xfrm>
          <a:off x="1280160" y="256882"/>
          <a:ext cx="2261773" cy="1002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3" imgW="2600000" imgH="1286055" progId="MSPhotoEd.3">
                  <p:embed/>
                </p:oleObj>
              </mc:Choice>
              <mc:Fallback>
                <p:oleObj r:id="rId3" imgW="2600000" imgH="1286055" progId="MSPhotoEd.3">
                  <p:embed/>
                  <p:pic>
                    <p:nvPicPr>
                      <p:cNvPr id="5124" name="Object 4">
                        <a:extLst>
                          <a:ext uri="{FF2B5EF4-FFF2-40B4-BE49-F238E27FC236}">
                            <a16:creationId xmlns:a16="http://schemas.microsoft.com/office/drawing/2014/main" id="{93E5FC21-9EB0-462C-A803-97886F7C91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60" y="256882"/>
                        <a:ext cx="2261773" cy="1002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7BCD6D0-EC3B-443B-AFE5-637247951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537" y="256882"/>
            <a:ext cx="2062691" cy="91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5" descr="Risultati immagini per pomodoro da industria varietà">
            <a:hlinkClick r:id="rId6"/>
            <a:extLst>
              <a:ext uri="{FF2B5EF4-FFF2-40B4-BE49-F238E27FC236}">
                <a16:creationId xmlns:a16="http://schemas.microsoft.com/office/drawing/2014/main" id="{4794302D-22E4-4A15-8D6D-D6DEFF5CE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36" y="5751823"/>
            <a:ext cx="1200923" cy="7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231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5263C91-AD3E-475D-A847-8887712B8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370544"/>
              </p:ext>
            </p:extLst>
          </p:nvPr>
        </p:nvGraphicFramePr>
        <p:xfrm>
          <a:off x="211015" y="126609"/>
          <a:ext cx="11648050" cy="6349627"/>
        </p:xfrm>
        <a:graphic>
          <a:graphicData uri="http://schemas.openxmlformats.org/drawingml/2006/table">
            <a:tbl>
              <a:tblPr/>
              <a:tblGrid>
                <a:gridCol w="3530991">
                  <a:extLst>
                    <a:ext uri="{9D8B030D-6E8A-4147-A177-3AD203B41FA5}">
                      <a16:colId xmlns:a16="http://schemas.microsoft.com/office/drawing/2014/main" val="3050022014"/>
                    </a:ext>
                  </a:extLst>
                </a:gridCol>
                <a:gridCol w="1997612">
                  <a:extLst>
                    <a:ext uri="{9D8B030D-6E8A-4147-A177-3AD203B41FA5}">
                      <a16:colId xmlns:a16="http://schemas.microsoft.com/office/drawing/2014/main" val="3141562072"/>
                    </a:ext>
                  </a:extLst>
                </a:gridCol>
                <a:gridCol w="2128146">
                  <a:extLst>
                    <a:ext uri="{9D8B030D-6E8A-4147-A177-3AD203B41FA5}">
                      <a16:colId xmlns:a16="http://schemas.microsoft.com/office/drawing/2014/main" val="2390886242"/>
                    </a:ext>
                  </a:extLst>
                </a:gridCol>
                <a:gridCol w="1946977">
                  <a:extLst>
                    <a:ext uri="{9D8B030D-6E8A-4147-A177-3AD203B41FA5}">
                      <a16:colId xmlns:a16="http://schemas.microsoft.com/office/drawing/2014/main" val="1530475128"/>
                    </a:ext>
                  </a:extLst>
                </a:gridCol>
                <a:gridCol w="2044324">
                  <a:extLst>
                    <a:ext uri="{9D8B030D-6E8A-4147-A177-3AD203B41FA5}">
                      <a16:colId xmlns:a16="http://schemas.microsoft.com/office/drawing/2014/main" val="4110954539"/>
                    </a:ext>
                  </a:extLst>
                </a:gridCol>
              </a:tblGrid>
              <a:tr h="4821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CULTIVAR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Somma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Somma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Somma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077118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caratteristica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caratteristica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resistenze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259040"/>
                  </a:ext>
                </a:extLst>
              </a:tr>
              <a:tr h="506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piante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bacche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bacche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805265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14014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11,0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9,5 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31,0 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336548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1357916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11,0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038225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MAX 8249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10,5 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31,0 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337088"/>
                  </a:ext>
                </a:extLst>
              </a:tr>
              <a:tr h="515407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11,5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31,5 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325583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11,0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32,0 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065885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NUN 00507 TOP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11,0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32,5</a:t>
                      </a:r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409294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H1879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11.0 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31,0 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058123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8114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11,0 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11,0 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31,5 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648366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APRIX  (CLX 384228)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11,0 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33,0 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191721"/>
                  </a:ext>
                </a:extLst>
              </a:tr>
              <a:tr h="506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H5108 (Test)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10,0 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11,5 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11,5 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33,0 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136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3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BB3FE46-41DC-4549-9E45-02534D601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02286"/>
              </p:ext>
            </p:extLst>
          </p:nvPr>
        </p:nvGraphicFramePr>
        <p:xfrm>
          <a:off x="166468" y="1308295"/>
          <a:ext cx="11859064" cy="4856967"/>
        </p:xfrm>
        <a:graphic>
          <a:graphicData uri="http://schemas.openxmlformats.org/drawingml/2006/table">
            <a:tbl>
              <a:tblPr/>
              <a:tblGrid>
                <a:gridCol w="3305907">
                  <a:extLst>
                    <a:ext uri="{9D8B030D-6E8A-4147-A177-3AD203B41FA5}">
                      <a16:colId xmlns:a16="http://schemas.microsoft.com/office/drawing/2014/main" val="2267305345"/>
                    </a:ext>
                  </a:extLst>
                </a:gridCol>
                <a:gridCol w="3633703">
                  <a:extLst>
                    <a:ext uri="{9D8B030D-6E8A-4147-A177-3AD203B41FA5}">
                      <a16:colId xmlns:a16="http://schemas.microsoft.com/office/drawing/2014/main" val="1513857518"/>
                    </a:ext>
                  </a:extLst>
                </a:gridCol>
                <a:gridCol w="1608642">
                  <a:extLst>
                    <a:ext uri="{9D8B030D-6E8A-4147-A177-3AD203B41FA5}">
                      <a16:colId xmlns:a16="http://schemas.microsoft.com/office/drawing/2014/main" val="2782703300"/>
                    </a:ext>
                  </a:extLst>
                </a:gridCol>
                <a:gridCol w="1608642">
                  <a:extLst>
                    <a:ext uri="{9D8B030D-6E8A-4147-A177-3AD203B41FA5}">
                      <a16:colId xmlns:a16="http://schemas.microsoft.com/office/drawing/2014/main" val="1569179844"/>
                    </a:ext>
                  </a:extLst>
                </a:gridCol>
                <a:gridCol w="1702170">
                  <a:extLst>
                    <a:ext uri="{9D8B030D-6E8A-4147-A177-3AD203B41FA5}">
                      <a16:colId xmlns:a16="http://schemas.microsoft.com/office/drawing/2014/main" val="705365508"/>
                    </a:ext>
                  </a:extLst>
                </a:gridCol>
              </a:tblGrid>
              <a:tr h="4923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CULTIVAR 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R.O   (%)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pH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Colore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Bostwick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826471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14014 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4,57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4,30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2,59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8,0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647913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1357916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4,60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4,37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2,57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10,5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600645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MAX 8249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4,77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4,31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2,65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9,0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161300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ISI 27636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4,74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4,26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2,46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9,5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37396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ISI 27615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4,44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4,29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2,46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8,0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402901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NUN 00507 TOP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4,75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4,35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2,51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8,0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533990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H1879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4,95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4,42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2,69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10,5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927369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8114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4,25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4,39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2,36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8,0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346653"/>
                  </a:ext>
                </a:extLst>
              </a:tr>
              <a:tr h="47438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APRIX  (CLX 384228)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4,99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4,37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2,68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8,0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422809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H5108 (Test) 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4,41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4,31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2,53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10,0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333381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FB466B-CD6F-4F6E-B15D-7EBA87EACEDD}"/>
              </a:ext>
            </a:extLst>
          </p:cNvPr>
          <p:cNvSpPr txBox="1"/>
          <p:nvPr/>
        </p:nvSpPr>
        <p:spPr>
          <a:xfrm>
            <a:off x="2556375" y="239150"/>
            <a:ext cx="7356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i="1" dirty="0">
                <a:latin typeface="Verdana" panose="020B0604030504040204" pitchFamily="34" charset="0"/>
                <a:ea typeface="Verdana" panose="020B0604030504040204" pitchFamily="34" charset="0"/>
              </a:rPr>
              <a:t>ANALISI DI LABORATORIO </a:t>
            </a:r>
          </a:p>
        </p:txBody>
      </p:sp>
    </p:spTree>
    <p:extLst>
      <p:ext uri="{BB962C8B-B14F-4D97-AF65-F5344CB8AC3E}">
        <p14:creationId xmlns:p14="http://schemas.microsoft.com/office/powerpoint/2010/main" val="149121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BB3FE46-41DC-4549-9E45-02534D601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55184"/>
              </p:ext>
            </p:extLst>
          </p:nvPr>
        </p:nvGraphicFramePr>
        <p:xfrm>
          <a:off x="166468" y="885481"/>
          <a:ext cx="11397175" cy="5598317"/>
        </p:xfrm>
        <a:graphic>
          <a:graphicData uri="http://schemas.openxmlformats.org/drawingml/2006/table">
            <a:tbl>
              <a:tblPr/>
              <a:tblGrid>
                <a:gridCol w="3305907">
                  <a:extLst>
                    <a:ext uri="{9D8B030D-6E8A-4147-A177-3AD203B41FA5}">
                      <a16:colId xmlns:a16="http://schemas.microsoft.com/office/drawing/2014/main" val="2267305345"/>
                    </a:ext>
                  </a:extLst>
                </a:gridCol>
                <a:gridCol w="2548597">
                  <a:extLst>
                    <a:ext uri="{9D8B030D-6E8A-4147-A177-3AD203B41FA5}">
                      <a16:colId xmlns:a16="http://schemas.microsoft.com/office/drawing/2014/main" val="151385751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782703300"/>
                    </a:ext>
                  </a:extLst>
                </a:gridCol>
                <a:gridCol w="1856936">
                  <a:extLst>
                    <a:ext uri="{9D8B030D-6E8A-4147-A177-3AD203B41FA5}">
                      <a16:colId xmlns:a16="http://schemas.microsoft.com/office/drawing/2014/main" val="1569179844"/>
                    </a:ext>
                  </a:extLst>
                </a:gridCol>
                <a:gridCol w="1674055">
                  <a:extLst>
                    <a:ext uri="{9D8B030D-6E8A-4147-A177-3AD203B41FA5}">
                      <a16:colId xmlns:a16="http://schemas.microsoft.com/office/drawing/2014/main" val="705365508"/>
                    </a:ext>
                  </a:extLst>
                </a:gridCol>
              </a:tblGrid>
              <a:tr h="11929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CULTIVAR 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Produzione commerciabile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(t/ha) 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Produzione  immaturo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(%)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Prodotto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marcio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(%)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Ciclo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colturale 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(gg) 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826471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14014 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61,72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647913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1357916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600645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MAX 8249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161300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ISI 27636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52,42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37396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ISI 27615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55,48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402901"/>
                  </a:ext>
                </a:extLst>
              </a:tr>
              <a:tr h="4730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NUN 00507 TOP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533990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H1879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84,32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927369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8114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61,59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346653"/>
                  </a:ext>
                </a:extLst>
              </a:tr>
              <a:tr h="47438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APRIX  (CLX 384228)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422809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H5108 (Test) 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53,16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333381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FB466B-CD6F-4F6E-B15D-7EBA87EACEDD}"/>
              </a:ext>
            </a:extLst>
          </p:cNvPr>
          <p:cNvSpPr txBox="1"/>
          <p:nvPr/>
        </p:nvSpPr>
        <p:spPr>
          <a:xfrm>
            <a:off x="3209605" y="239150"/>
            <a:ext cx="6050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i="1" dirty="0">
                <a:latin typeface="Verdana" panose="020B0604030504040204" pitchFamily="34" charset="0"/>
                <a:ea typeface="Verdana" panose="020B0604030504040204" pitchFamily="34" charset="0"/>
              </a:rPr>
              <a:t>CICLI E PRODUZIONI </a:t>
            </a:r>
          </a:p>
        </p:txBody>
      </p:sp>
    </p:spTree>
    <p:extLst>
      <p:ext uri="{BB962C8B-B14F-4D97-AF65-F5344CB8AC3E}">
        <p14:creationId xmlns:p14="http://schemas.microsoft.com/office/powerpoint/2010/main" val="427341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BB3FE46-41DC-4549-9E45-02534D601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58969"/>
              </p:ext>
            </p:extLst>
          </p:nvPr>
        </p:nvGraphicFramePr>
        <p:xfrm>
          <a:off x="1938997" y="884697"/>
          <a:ext cx="7866184" cy="5598317"/>
        </p:xfrm>
        <a:graphic>
          <a:graphicData uri="http://schemas.openxmlformats.org/drawingml/2006/table">
            <a:tbl>
              <a:tblPr/>
              <a:tblGrid>
                <a:gridCol w="3305907">
                  <a:extLst>
                    <a:ext uri="{9D8B030D-6E8A-4147-A177-3AD203B41FA5}">
                      <a16:colId xmlns:a16="http://schemas.microsoft.com/office/drawing/2014/main" val="2267305345"/>
                    </a:ext>
                  </a:extLst>
                </a:gridCol>
                <a:gridCol w="2548597">
                  <a:extLst>
                    <a:ext uri="{9D8B030D-6E8A-4147-A177-3AD203B41FA5}">
                      <a16:colId xmlns:a16="http://schemas.microsoft.com/office/drawing/2014/main" val="151385751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782703300"/>
                    </a:ext>
                  </a:extLst>
                </a:gridCol>
              </a:tblGrid>
              <a:tr h="11929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CULTIVAR 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Lunghezza branche 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(cm) 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Peso 100 frutti 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(kg)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826471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14014 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647913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1357916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600645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MAX 8249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161300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ISI 27636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37396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ISI 27615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402901"/>
                  </a:ext>
                </a:extLst>
              </a:tr>
              <a:tr h="4730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NUN 00507 TOP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533990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H1879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927369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8114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346653"/>
                  </a:ext>
                </a:extLst>
              </a:tr>
              <a:tr h="47438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APRIX  (CLX 384228)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422809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H5108 (Test) </a:t>
                      </a:r>
                    </a:p>
                  </a:txBody>
                  <a:tcPr marL="8446" marR="8446" marT="8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333381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FB466B-CD6F-4F6E-B15D-7EBA87EACEDD}"/>
              </a:ext>
            </a:extLst>
          </p:cNvPr>
          <p:cNvSpPr txBox="1"/>
          <p:nvPr/>
        </p:nvSpPr>
        <p:spPr>
          <a:xfrm>
            <a:off x="3209605" y="239150"/>
            <a:ext cx="6050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i="1" dirty="0">
                <a:latin typeface="Verdana" panose="020B0604030504040204" pitchFamily="34" charset="0"/>
                <a:ea typeface="Verdana" panose="020B0604030504040204" pitchFamily="34" charset="0"/>
              </a:rPr>
              <a:t>CICLI E PRODUZIONI </a:t>
            </a:r>
          </a:p>
        </p:txBody>
      </p:sp>
    </p:spTree>
    <p:extLst>
      <p:ext uri="{BB962C8B-B14F-4D97-AF65-F5344CB8AC3E}">
        <p14:creationId xmlns:p14="http://schemas.microsoft.com/office/powerpoint/2010/main" val="303928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7605C216-2D15-4D19-B821-04B0C1962B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296752"/>
              </p:ext>
            </p:extLst>
          </p:nvPr>
        </p:nvGraphicFramePr>
        <p:xfrm>
          <a:off x="995028" y="319298"/>
          <a:ext cx="194468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r:id="rId3" imgW="2600000" imgH="1286055" progId="MSPhotoEd.3">
                  <p:embed/>
                </p:oleObj>
              </mc:Choice>
              <mc:Fallback>
                <p:oleObj r:id="rId3" imgW="2600000" imgH="1286055" progId="MSPhotoEd.3">
                  <p:embed/>
                  <p:pic>
                    <p:nvPicPr>
                      <p:cNvPr id="18435" name="Object 3">
                        <a:extLst>
                          <a:ext uri="{FF2B5EF4-FFF2-40B4-BE49-F238E27FC236}">
                            <a16:creationId xmlns:a16="http://schemas.microsoft.com/office/drawing/2014/main" id="{C2852531-E0CA-401E-B6B4-FFCCD4364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028" y="319298"/>
                        <a:ext cx="1944687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7F7921B-3983-4B36-83C9-81E7512FB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259767"/>
            <a:ext cx="1728788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2F0C7C9-05FB-4BE6-AEFC-3EE98DDC2D10}"/>
              </a:ext>
            </a:extLst>
          </p:cNvPr>
          <p:cNvSpPr/>
          <p:nvPr/>
        </p:nvSpPr>
        <p:spPr>
          <a:xfrm>
            <a:off x="2939715" y="145108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altLang="it-IT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Confronto varietale </a:t>
            </a:r>
            <a:br>
              <a:rPr lang="it-IT" altLang="it-IT" sz="40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 1° livello in epoca tardiva</a:t>
            </a:r>
            <a:br>
              <a:rPr lang="it-IT" altLang="it-IT" sz="40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Azienda Agricola  Costa Giuliano e Gabriele </a:t>
            </a:r>
            <a:br>
              <a:rPr lang="it-IT" altLang="it-IT" sz="40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Valli del Mezzano (Ferrara)</a:t>
            </a:r>
            <a:br>
              <a:rPr lang="it-IT" altLang="it-IT" sz="40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65" descr="Risultati immagini per pomodoro da industria varietà">
            <a:hlinkClick r:id="rId6"/>
            <a:extLst>
              <a:ext uri="{FF2B5EF4-FFF2-40B4-BE49-F238E27FC236}">
                <a16:creationId xmlns:a16="http://schemas.microsoft.com/office/drawing/2014/main" id="{E210CDE1-D3A9-4B86-AFBF-F13B8E1C3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36" y="5667602"/>
            <a:ext cx="1200923" cy="7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23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bg2">
                <a:tint val="97000"/>
                <a:hueMod val="142000"/>
                <a:satMod val="200000"/>
                <a:lumMod val="94000"/>
                <a:lumOff val="6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349F794-2DD5-4146-A7AE-F980AA16E73E}"/>
              </a:ext>
            </a:extLst>
          </p:cNvPr>
          <p:cNvSpPr/>
          <p:nvPr/>
        </p:nvSpPr>
        <p:spPr>
          <a:xfrm>
            <a:off x="3607130" y="354083"/>
            <a:ext cx="4863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4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DATI AGRONOMICI </a:t>
            </a:r>
            <a:endParaRPr lang="it-IT" sz="44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6E7BD7D-9210-4149-8851-9C4997C44A88}"/>
              </a:ext>
            </a:extLst>
          </p:cNvPr>
          <p:cNvSpPr/>
          <p:nvPr/>
        </p:nvSpPr>
        <p:spPr>
          <a:xfrm>
            <a:off x="493294" y="1851914"/>
            <a:ext cx="1058778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it-IT" altLang="it-IT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Schema sperimentale</a:t>
            </a: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: blocchi randomizzati con 3 ripetizioni ;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it-IT" altLang="it-IT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Parcelle </a:t>
            </a: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composte da 40 piante disposte a file binate ; 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it-IT" altLang="it-IT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Sesto d’impianto</a:t>
            </a: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: piante a cm 35; distanza tra le file della bina cm 45;       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distanza tra le bine 1,5 metri; 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it-IT" altLang="it-IT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Data d’impianto</a:t>
            </a: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23 Maggio </a:t>
            </a:r>
          </a:p>
        </p:txBody>
      </p:sp>
      <p:pic>
        <p:nvPicPr>
          <p:cNvPr id="10" name="Picture 65" descr="Risultati immagini per pomodoro da industria varietà">
            <a:hlinkClick r:id="rId2"/>
            <a:extLst>
              <a:ext uri="{FF2B5EF4-FFF2-40B4-BE49-F238E27FC236}">
                <a16:creationId xmlns:a16="http://schemas.microsoft.com/office/drawing/2014/main" id="{4C75DE94-97A4-4E8F-807A-B52E39DCF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36" y="5667602"/>
            <a:ext cx="1200923" cy="7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7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43CED08-CEE5-4DC3-8AA8-E25FAFB5C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941475"/>
              </p:ext>
            </p:extLst>
          </p:nvPr>
        </p:nvGraphicFramePr>
        <p:xfrm>
          <a:off x="2007687" y="322277"/>
          <a:ext cx="5760640" cy="5749592"/>
        </p:xfrm>
        <a:graphic>
          <a:graphicData uri="http://schemas.openxmlformats.org/drawingml/2006/table">
            <a:tbl>
              <a:tblPr/>
              <a:tblGrid>
                <a:gridCol w="3672408">
                  <a:extLst>
                    <a:ext uri="{9D8B030D-6E8A-4147-A177-3AD203B41FA5}">
                      <a16:colId xmlns:a16="http://schemas.microsoft.com/office/drawing/2014/main" val="280855296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060765588"/>
                    </a:ext>
                  </a:extLst>
                </a:gridCol>
              </a:tblGrid>
              <a:tr h="10178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Varietà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Ditta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815521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APRIX (CLX384228)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CLAUSE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800421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1907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HEINZ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997297"/>
                  </a:ext>
                </a:extLst>
              </a:tr>
              <a:tr h="5570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3402 (test)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HEINZ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293462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27615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SEMENTI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972261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27636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SEMENTI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669215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LEONE ROSSO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CORA SEEDS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456646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MAX 8249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SYNGENTA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715125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NUN 00507 TOP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NUNHEMS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289942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13579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UNIGEN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224720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14014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UNIGEN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466815"/>
                  </a:ext>
                </a:extLst>
              </a:tr>
            </a:tbl>
          </a:graphicData>
        </a:graphic>
      </p:graphicFrame>
      <p:pic>
        <p:nvPicPr>
          <p:cNvPr id="8" name="Picture 65" descr="Risultati immagini per pomodoro da industria varietà">
            <a:hlinkClick r:id="rId2"/>
            <a:extLst>
              <a:ext uri="{FF2B5EF4-FFF2-40B4-BE49-F238E27FC236}">
                <a16:creationId xmlns:a16="http://schemas.microsoft.com/office/drawing/2014/main" id="{D4043FAB-6F66-4024-AB50-CE412DD90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36" y="5667602"/>
            <a:ext cx="1200923" cy="7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62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D73EC6E5-551F-4FB3-BF3E-15DF85ED3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8959"/>
              </p:ext>
            </p:extLst>
          </p:nvPr>
        </p:nvGraphicFramePr>
        <p:xfrm>
          <a:off x="211016" y="253218"/>
          <a:ext cx="11676183" cy="6246051"/>
        </p:xfrm>
        <a:graphic>
          <a:graphicData uri="http://schemas.openxmlformats.org/drawingml/2006/table">
            <a:tbl>
              <a:tblPr/>
              <a:tblGrid>
                <a:gridCol w="4565125">
                  <a:extLst>
                    <a:ext uri="{9D8B030D-6E8A-4147-A177-3AD203B41FA5}">
                      <a16:colId xmlns:a16="http://schemas.microsoft.com/office/drawing/2014/main" val="1912783785"/>
                    </a:ext>
                  </a:extLst>
                </a:gridCol>
                <a:gridCol w="1519017">
                  <a:extLst>
                    <a:ext uri="{9D8B030D-6E8A-4147-A177-3AD203B41FA5}">
                      <a16:colId xmlns:a16="http://schemas.microsoft.com/office/drawing/2014/main" val="2373058254"/>
                    </a:ext>
                  </a:extLst>
                </a:gridCol>
                <a:gridCol w="2937687">
                  <a:extLst>
                    <a:ext uri="{9D8B030D-6E8A-4147-A177-3AD203B41FA5}">
                      <a16:colId xmlns:a16="http://schemas.microsoft.com/office/drawing/2014/main" val="209718567"/>
                    </a:ext>
                  </a:extLst>
                </a:gridCol>
                <a:gridCol w="2654354">
                  <a:extLst>
                    <a:ext uri="{9D8B030D-6E8A-4147-A177-3AD203B41FA5}">
                      <a16:colId xmlns:a16="http://schemas.microsoft.com/office/drawing/2014/main" val="219678690"/>
                    </a:ext>
                  </a:extLst>
                </a:gridCol>
              </a:tblGrid>
              <a:tr h="18058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Tesi</a:t>
                      </a:r>
                    </a:p>
                  </a:txBody>
                  <a:tcPr marL="7074" marR="7074" marT="7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Vigoria    P:(1-5)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Stato fitosanitario P:(1-5)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Copertura frutti             P:(1-5)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366785"/>
                  </a:ext>
                </a:extLst>
              </a:tr>
              <a:tr h="4440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APRIX (CLX384228)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632639"/>
                  </a:ext>
                </a:extLst>
              </a:tr>
              <a:tr h="4440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1907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875158"/>
                  </a:ext>
                </a:extLst>
              </a:tr>
              <a:tr h="4440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3402 (test)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697506"/>
                  </a:ext>
                </a:extLst>
              </a:tr>
              <a:tr h="4440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27615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3.5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450975"/>
                  </a:ext>
                </a:extLst>
              </a:tr>
              <a:tr h="4440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27636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537762"/>
                  </a:ext>
                </a:extLst>
              </a:tr>
              <a:tr h="4440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LEONE ROSSO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996952"/>
                  </a:ext>
                </a:extLst>
              </a:tr>
              <a:tr h="4440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MAX 8249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348871"/>
                  </a:ext>
                </a:extLst>
              </a:tr>
              <a:tr h="4440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NUN 00507 TOP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468668"/>
                  </a:ext>
                </a:extLst>
              </a:tr>
              <a:tr h="4440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13579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012058"/>
                  </a:ext>
                </a:extLst>
              </a:tr>
              <a:tr h="4440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14014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972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22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4879954-19B8-4359-886E-99C403608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724585"/>
              </p:ext>
            </p:extLst>
          </p:nvPr>
        </p:nvGraphicFramePr>
        <p:xfrm>
          <a:off x="180535" y="633047"/>
          <a:ext cx="11830929" cy="5157619"/>
        </p:xfrm>
        <a:graphic>
          <a:graphicData uri="http://schemas.openxmlformats.org/drawingml/2006/table">
            <a:tbl>
              <a:tblPr/>
              <a:tblGrid>
                <a:gridCol w="4714238">
                  <a:extLst>
                    <a:ext uri="{9D8B030D-6E8A-4147-A177-3AD203B41FA5}">
                      <a16:colId xmlns:a16="http://schemas.microsoft.com/office/drawing/2014/main" val="4245916946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3083629081"/>
                    </a:ext>
                  </a:extLst>
                </a:gridCol>
                <a:gridCol w="2629071">
                  <a:extLst>
                    <a:ext uri="{9D8B030D-6E8A-4147-A177-3AD203B41FA5}">
                      <a16:colId xmlns:a16="http://schemas.microsoft.com/office/drawing/2014/main" val="246295044"/>
                    </a:ext>
                  </a:extLst>
                </a:gridCol>
                <a:gridCol w="2250832">
                  <a:extLst>
                    <a:ext uri="{9D8B030D-6E8A-4147-A177-3AD203B41FA5}">
                      <a16:colId xmlns:a16="http://schemas.microsoft.com/office/drawing/2014/main" val="1349478347"/>
                    </a:ext>
                  </a:extLst>
                </a:gridCol>
              </a:tblGrid>
              <a:tr h="17162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Tesi </a:t>
                      </a:r>
                    </a:p>
                  </a:txBody>
                  <a:tcPr marL="7074" marR="7074" marT="7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Consistenza   P:(1-5)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Modalità distacco P:(1-5)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Uniformità colorazione P:(1-5)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605290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APRIX (CLX384228)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059905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1907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035135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3402 (test)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24112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27615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78190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27636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30628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LEONE ROSSO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206260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MAX 8249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875840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NUN 00507 TOP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473927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13579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650996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14014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695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228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8F04EBE-EAE6-43B1-8F05-5CD2765F8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120396"/>
              </p:ext>
            </p:extLst>
          </p:nvPr>
        </p:nvGraphicFramePr>
        <p:xfrm>
          <a:off x="131298" y="679155"/>
          <a:ext cx="11929403" cy="5253386"/>
        </p:xfrm>
        <a:graphic>
          <a:graphicData uri="http://schemas.openxmlformats.org/drawingml/2006/table">
            <a:tbl>
              <a:tblPr/>
              <a:tblGrid>
                <a:gridCol w="4624319">
                  <a:extLst>
                    <a:ext uri="{9D8B030D-6E8A-4147-A177-3AD203B41FA5}">
                      <a16:colId xmlns:a16="http://schemas.microsoft.com/office/drawing/2014/main" val="4182693500"/>
                    </a:ext>
                  </a:extLst>
                </a:gridCol>
                <a:gridCol w="1917777">
                  <a:extLst>
                    <a:ext uri="{9D8B030D-6E8A-4147-A177-3AD203B41FA5}">
                      <a16:colId xmlns:a16="http://schemas.microsoft.com/office/drawing/2014/main" val="4069389661"/>
                    </a:ext>
                  </a:extLst>
                </a:gridCol>
                <a:gridCol w="2087903">
                  <a:extLst>
                    <a:ext uri="{9D8B030D-6E8A-4147-A177-3AD203B41FA5}">
                      <a16:colId xmlns:a16="http://schemas.microsoft.com/office/drawing/2014/main" val="1460235414"/>
                    </a:ext>
                  </a:extLst>
                </a:gridCol>
                <a:gridCol w="3299404">
                  <a:extLst>
                    <a:ext uri="{9D8B030D-6E8A-4147-A177-3AD203B41FA5}">
                      <a16:colId xmlns:a16="http://schemas.microsoft.com/office/drawing/2014/main" val="697341447"/>
                    </a:ext>
                  </a:extLst>
                </a:gridCol>
              </a:tblGrid>
              <a:tr h="15333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Tesi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Scottature P:(1-5)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Spaccature P:(1-5)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Sovramaturazione</a:t>
                      </a:r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P:(1-5)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097457"/>
                  </a:ext>
                </a:extLst>
              </a:tr>
              <a:tr h="3578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APRIX (CLX384228)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571913"/>
                  </a:ext>
                </a:extLst>
              </a:tr>
              <a:tr h="3578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1907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580459"/>
                  </a:ext>
                </a:extLst>
              </a:tr>
              <a:tr h="4598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3402 (test)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589463"/>
                  </a:ext>
                </a:extLst>
              </a:tr>
              <a:tr h="3578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27615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377412"/>
                  </a:ext>
                </a:extLst>
              </a:tr>
              <a:tr h="3578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27636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204417"/>
                  </a:ext>
                </a:extLst>
              </a:tr>
              <a:tr h="3578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LEONE ROSSO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4,0</a:t>
                      </a:r>
                      <a:endParaRPr kumimoji="0" lang="it-IT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625868"/>
                  </a:ext>
                </a:extLst>
              </a:tr>
              <a:tr h="3578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MAX 8249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4,0</a:t>
                      </a:r>
                      <a:endParaRPr kumimoji="0" lang="it-IT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611615"/>
                  </a:ext>
                </a:extLst>
              </a:tr>
              <a:tr h="3578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NUN 00507 TOP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4,0</a:t>
                      </a:r>
                      <a:endParaRPr kumimoji="0" lang="it-IT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36704"/>
                  </a:ext>
                </a:extLst>
              </a:tr>
              <a:tr h="397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13579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702260"/>
                  </a:ext>
                </a:extLst>
              </a:tr>
              <a:tr h="3578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14014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58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08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DAE8C2-9E6F-435B-A509-869FF04A1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96" y="950495"/>
            <a:ext cx="9326062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altLang="it-IT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Confronto varietale </a:t>
            </a:r>
            <a:br>
              <a:rPr lang="it-IT" altLang="it-IT" sz="40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 1° livello in epoca precoce </a:t>
            </a:r>
            <a:br>
              <a:rPr lang="it-IT" altLang="it-IT" sz="40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Azienda Agricola  Costa Giuliano e Gabriele </a:t>
            </a:r>
            <a:br>
              <a:rPr lang="it-IT" altLang="it-IT" sz="40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Filo d’Argenta (Ferrara)</a:t>
            </a:r>
            <a:br>
              <a:rPr lang="it-IT" altLang="it-IT" sz="40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5" descr="Risultati immagini per pomodoro da industria varietà">
            <a:hlinkClick r:id="rId2"/>
            <a:extLst>
              <a:ext uri="{FF2B5EF4-FFF2-40B4-BE49-F238E27FC236}">
                <a16:creationId xmlns:a16="http://schemas.microsoft.com/office/drawing/2014/main" id="{D0582CCF-2D35-4FEA-81EA-4FF24AF7E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36" y="5751823"/>
            <a:ext cx="1200923" cy="7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596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5263C91-AD3E-475D-A847-8887712B8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38432"/>
              </p:ext>
            </p:extLst>
          </p:nvPr>
        </p:nvGraphicFramePr>
        <p:xfrm>
          <a:off x="351692" y="126609"/>
          <a:ext cx="11704320" cy="6349627"/>
        </p:xfrm>
        <a:graphic>
          <a:graphicData uri="http://schemas.openxmlformats.org/drawingml/2006/table">
            <a:tbl>
              <a:tblPr/>
              <a:tblGrid>
                <a:gridCol w="3587261">
                  <a:extLst>
                    <a:ext uri="{9D8B030D-6E8A-4147-A177-3AD203B41FA5}">
                      <a16:colId xmlns:a16="http://schemas.microsoft.com/office/drawing/2014/main" val="3050022014"/>
                    </a:ext>
                  </a:extLst>
                </a:gridCol>
                <a:gridCol w="1997612">
                  <a:extLst>
                    <a:ext uri="{9D8B030D-6E8A-4147-A177-3AD203B41FA5}">
                      <a16:colId xmlns:a16="http://schemas.microsoft.com/office/drawing/2014/main" val="3141562072"/>
                    </a:ext>
                  </a:extLst>
                </a:gridCol>
                <a:gridCol w="2128146">
                  <a:extLst>
                    <a:ext uri="{9D8B030D-6E8A-4147-A177-3AD203B41FA5}">
                      <a16:colId xmlns:a16="http://schemas.microsoft.com/office/drawing/2014/main" val="2390886242"/>
                    </a:ext>
                  </a:extLst>
                </a:gridCol>
                <a:gridCol w="1946977">
                  <a:extLst>
                    <a:ext uri="{9D8B030D-6E8A-4147-A177-3AD203B41FA5}">
                      <a16:colId xmlns:a16="http://schemas.microsoft.com/office/drawing/2014/main" val="1530475128"/>
                    </a:ext>
                  </a:extLst>
                </a:gridCol>
                <a:gridCol w="2044324">
                  <a:extLst>
                    <a:ext uri="{9D8B030D-6E8A-4147-A177-3AD203B41FA5}">
                      <a16:colId xmlns:a16="http://schemas.microsoft.com/office/drawing/2014/main" val="4110954539"/>
                    </a:ext>
                  </a:extLst>
                </a:gridCol>
              </a:tblGrid>
              <a:tr h="482167">
                <a:tc>
                  <a:txBody>
                    <a:bodyPr/>
                    <a:lstStyle/>
                    <a:p>
                      <a:pPr algn="ctr" fontAlgn="b"/>
                      <a:endParaRPr lang="it-IT" sz="2000" b="1" i="1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Somma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Somma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Somma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077118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Tesi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caratteristica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caratteristica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resistenze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259040"/>
                  </a:ext>
                </a:extLst>
              </a:tr>
              <a:tr h="50627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pianta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bacche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bacche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805265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APRIX (CLX384228)</a:t>
                      </a:r>
                    </a:p>
                  </a:txBody>
                  <a:tcPr marL="8343" marR="8343" marT="8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336548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1907</a:t>
                      </a:r>
                    </a:p>
                  </a:txBody>
                  <a:tcPr marL="8343" marR="8343" marT="8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038225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3402 (test)</a:t>
                      </a:r>
                    </a:p>
                  </a:txBody>
                  <a:tcPr marL="8343" marR="8343" marT="8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337088"/>
                  </a:ext>
                </a:extLst>
              </a:tr>
              <a:tr h="51540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27615</a:t>
                      </a:r>
                    </a:p>
                  </a:txBody>
                  <a:tcPr marL="8343" marR="8343" marT="8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325583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27636</a:t>
                      </a:r>
                    </a:p>
                  </a:txBody>
                  <a:tcPr marL="8343" marR="8343" marT="8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065885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LEONE ROSSO </a:t>
                      </a:r>
                    </a:p>
                  </a:txBody>
                  <a:tcPr marL="8343" marR="8343" marT="8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409294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MAX 8249</a:t>
                      </a:r>
                    </a:p>
                  </a:txBody>
                  <a:tcPr marL="8343" marR="8343" marT="8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058123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NUN 00507 TOP</a:t>
                      </a:r>
                    </a:p>
                  </a:txBody>
                  <a:tcPr marL="8343" marR="8343" marT="8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648366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13579</a:t>
                      </a:r>
                    </a:p>
                  </a:txBody>
                  <a:tcPr marL="8343" marR="8343" marT="8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191721"/>
                  </a:ext>
                </a:extLst>
              </a:tr>
              <a:tr h="5062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14014 </a:t>
                      </a:r>
                    </a:p>
                  </a:txBody>
                  <a:tcPr marL="8343" marR="8343" marT="83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136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421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BB3FE46-41DC-4549-9E45-02534D601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303443"/>
              </p:ext>
            </p:extLst>
          </p:nvPr>
        </p:nvGraphicFramePr>
        <p:xfrm>
          <a:off x="166468" y="1258428"/>
          <a:ext cx="11859064" cy="5015765"/>
        </p:xfrm>
        <a:graphic>
          <a:graphicData uri="http://schemas.openxmlformats.org/drawingml/2006/table">
            <a:tbl>
              <a:tblPr/>
              <a:tblGrid>
                <a:gridCol w="3305907">
                  <a:extLst>
                    <a:ext uri="{9D8B030D-6E8A-4147-A177-3AD203B41FA5}">
                      <a16:colId xmlns:a16="http://schemas.microsoft.com/office/drawing/2014/main" val="2267305345"/>
                    </a:ext>
                  </a:extLst>
                </a:gridCol>
                <a:gridCol w="3633703">
                  <a:extLst>
                    <a:ext uri="{9D8B030D-6E8A-4147-A177-3AD203B41FA5}">
                      <a16:colId xmlns:a16="http://schemas.microsoft.com/office/drawing/2014/main" val="1513857518"/>
                    </a:ext>
                  </a:extLst>
                </a:gridCol>
                <a:gridCol w="1608642">
                  <a:extLst>
                    <a:ext uri="{9D8B030D-6E8A-4147-A177-3AD203B41FA5}">
                      <a16:colId xmlns:a16="http://schemas.microsoft.com/office/drawing/2014/main" val="2782703300"/>
                    </a:ext>
                  </a:extLst>
                </a:gridCol>
                <a:gridCol w="1608642">
                  <a:extLst>
                    <a:ext uri="{9D8B030D-6E8A-4147-A177-3AD203B41FA5}">
                      <a16:colId xmlns:a16="http://schemas.microsoft.com/office/drawing/2014/main" val="1569179844"/>
                    </a:ext>
                  </a:extLst>
                </a:gridCol>
                <a:gridCol w="1702170">
                  <a:extLst>
                    <a:ext uri="{9D8B030D-6E8A-4147-A177-3AD203B41FA5}">
                      <a16:colId xmlns:a16="http://schemas.microsoft.com/office/drawing/2014/main" val="705365508"/>
                    </a:ext>
                  </a:extLst>
                </a:gridCol>
              </a:tblGrid>
              <a:tr h="3358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Tesi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R.O (%)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pH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Colore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Bostwick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826471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APRIX (CLX384228)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7,16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4,44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2,67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7,00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647913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1907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7,02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4,21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2,61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10,3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600645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3402 (test)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6,54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4,41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2,52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8,00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161300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27615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6,29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4,18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2,63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7,00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37396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27636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5,45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4,32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2,47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7,00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402901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LEONE ROSSO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6,30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4,26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2,69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10,5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533990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MAX 8249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6,03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4,34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2,55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6,3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927369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NUN 00507 TOP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5,64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4,35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2,63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11,5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346653"/>
                  </a:ext>
                </a:extLst>
              </a:tr>
              <a:tr h="5086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13579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4,79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4,48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2,43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9,00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422809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14014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4,86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4,31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2,48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6,00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333381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FB466B-CD6F-4F6E-B15D-7EBA87EACEDD}"/>
              </a:ext>
            </a:extLst>
          </p:cNvPr>
          <p:cNvSpPr txBox="1"/>
          <p:nvPr/>
        </p:nvSpPr>
        <p:spPr>
          <a:xfrm>
            <a:off x="2556375" y="239150"/>
            <a:ext cx="7356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i="1" dirty="0">
                <a:latin typeface="Verdana" panose="020B0604030504040204" pitchFamily="34" charset="0"/>
                <a:ea typeface="Verdana" panose="020B0604030504040204" pitchFamily="34" charset="0"/>
              </a:rPr>
              <a:t>ANALISI DI LABORATORIO </a:t>
            </a:r>
          </a:p>
        </p:txBody>
      </p:sp>
    </p:spTree>
    <p:extLst>
      <p:ext uri="{BB962C8B-B14F-4D97-AF65-F5344CB8AC3E}">
        <p14:creationId xmlns:p14="http://schemas.microsoft.com/office/powerpoint/2010/main" val="2586293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BB3FE46-41DC-4549-9E45-02534D601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71017"/>
              </p:ext>
            </p:extLst>
          </p:nvPr>
        </p:nvGraphicFramePr>
        <p:xfrm>
          <a:off x="166468" y="885481"/>
          <a:ext cx="11748867" cy="5733367"/>
        </p:xfrm>
        <a:graphic>
          <a:graphicData uri="http://schemas.openxmlformats.org/drawingml/2006/table">
            <a:tbl>
              <a:tblPr/>
              <a:tblGrid>
                <a:gridCol w="3407920">
                  <a:extLst>
                    <a:ext uri="{9D8B030D-6E8A-4147-A177-3AD203B41FA5}">
                      <a16:colId xmlns:a16="http://schemas.microsoft.com/office/drawing/2014/main" val="2267305345"/>
                    </a:ext>
                  </a:extLst>
                </a:gridCol>
                <a:gridCol w="2569235">
                  <a:extLst>
                    <a:ext uri="{9D8B030D-6E8A-4147-A177-3AD203B41FA5}">
                      <a16:colId xmlns:a16="http://schemas.microsoft.com/office/drawing/2014/main" val="1513857518"/>
                    </a:ext>
                  </a:extLst>
                </a:gridCol>
                <a:gridCol w="2131762">
                  <a:extLst>
                    <a:ext uri="{9D8B030D-6E8A-4147-A177-3AD203B41FA5}">
                      <a16:colId xmlns:a16="http://schemas.microsoft.com/office/drawing/2014/main" val="2782703300"/>
                    </a:ext>
                  </a:extLst>
                </a:gridCol>
                <a:gridCol w="1914237">
                  <a:extLst>
                    <a:ext uri="{9D8B030D-6E8A-4147-A177-3AD203B41FA5}">
                      <a16:colId xmlns:a16="http://schemas.microsoft.com/office/drawing/2014/main" val="1569179844"/>
                    </a:ext>
                  </a:extLst>
                </a:gridCol>
                <a:gridCol w="1725713">
                  <a:extLst>
                    <a:ext uri="{9D8B030D-6E8A-4147-A177-3AD203B41FA5}">
                      <a16:colId xmlns:a16="http://schemas.microsoft.com/office/drawing/2014/main" val="705365508"/>
                    </a:ext>
                  </a:extLst>
                </a:gridCol>
              </a:tblGrid>
              <a:tr h="122285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Tesi</a:t>
                      </a:r>
                    </a:p>
                    <a:p>
                      <a:pPr algn="ctr" fontAlgn="b"/>
                      <a:endParaRPr lang="it-IT" sz="2000" b="1" i="1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Produzione commerciabile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(t/ha) 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Produzione  immaturo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(%)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Prodotto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marcio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(%)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Ciclo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colturale 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(gg) 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826471"/>
                  </a:ext>
                </a:extLst>
              </a:tr>
              <a:tr h="4430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APRIX (CLX384228)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43,80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647913"/>
                  </a:ext>
                </a:extLst>
              </a:tr>
              <a:tr h="4430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1907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600645"/>
                  </a:ext>
                </a:extLst>
              </a:tr>
              <a:tr h="4430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3402 (test)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161300"/>
                  </a:ext>
                </a:extLst>
              </a:tr>
              <a:tr h="4430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27615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41,79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37396"/>
                  </a:ext>
                </a:extLst>
              </a:tr>
              <a:tr h="43769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27636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42,37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402901"/>
                  </a:ext>
                </a:extLst>
              </a:tr>
              <a:tr h="48490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LEONE ROSSO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533990"/>
                  </a:ext>
                </a:extLst>
              </a:tr>
              <a:tr h="4430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MAX 8249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927369"/>
                  </a:ext>
                </a:extLst>
              </a:tr>
              <a:tr h="4430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NUN 00507 TOP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56,38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346653"/>
                  </a:ext>
                </a:extLst>
              </a:tr>
              <a:tr h="48628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13579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422809"/>
                  </a:ext>
                </a:extLst>
              </a:tr>
              <a:tr h="4430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14014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333381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FB466B-CD6F-4F6E-B15D-7EBA87EACEDD}"/>
              </a:ext>
            </a:extLst>
          </p:cNvPr>
          <p:cNvSpPr txBox="1"/>
          <p:nvPr/>
        </p:nvSpPr>
        <p:spPr>
          <a:xfrm>
            <a:off x="3209605" y="239150"/>
            <a:ext cx="6050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i="1" dirty="0">
                <a:latin typeface="Verdana" panose="020B0604030504040204" pitchFamily="34" charset="0"/>
                <a:ea typeface="Verdana" panose="020B0604030504040204" pitchFamily="34" charset="0"/>
              </a:rPr>
              <a:t>CICLI E PRODUZIONI </a:t>
            </a:r>
          </a:p>
        </p:txBody>
      </p:sp>
    </p:spTree>
    <p:extLst>
      <p:ext uri="{BB962C8B-B14F-4D97-AF65-F5344CB8AC3E}">
        <p14:creationId xmlns:p14="http://schemas.microsoft.com/office/powerpoint/2010/main" val="4130172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BB3FE46-41DC-4549-9E45-02534D601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595190"/>
              </p:ext>
            </p:extLst>
          </p:nvPr>
        </p:nvGraphicFramePr>
        <p:xfrm>
          <a:off x="1938997" y="884697"/>
          <a:ext cx="7866184" cy="5598317"/>
        </p:xfrm>
        <a:graphic>
          <a:graphicData uri="http://schemas.openxmlformats.org/drawingml/2006/table">
            <a:tbl>
              <a:tblPr/>
              <a:tblGrid>
                <a:gridCol w="3305907">
                  <a:extLst>
                    <a:ext uri="{9D8B030D-6E8A-4147-A177-3AD203B41FA5}">
                      <a16:colId xmlns:a16="http://schemas.microsoft.com/office/drawing/2014/main" val="2267305345"/>
                    </a:ext>
                  </a:extLst>
                </a:gridCol>
                <a:gridCol w="2548597">
                  <a:extLst>
                    <a:ext uri="{9D8B030D-6E8A-4147-A177-3AD203B41FA5}">
                      <a16:colId xmlns:a16="http://schemas.microsoft.com/office/drawing/2014/main" val="151385751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782703300"/>
                    </a:ext>
                  </a:extLst>
                </a:gridCol>
              </a:tblGrid>
              <a:tr h="119293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Tesi</a:t>
                      </a:r>
                    </a:p>
                    <a:p>
                      <a:pPr algn="ctr" fontAlgn="b"/>
                      <a:endParaRPr lang="it-IT" sz="2000" b="1" i="1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Lunghezza branche 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(cm) 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Peso 100 frutti 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(kg)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826471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APRIX (CLX384228)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647913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1907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600645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3402 (test)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161300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27615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37396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27636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402901"/>
                  </a:ext>
                </a:extLst>
              </a:tr>
              <a:tr h="4730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LEONE ROSSO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533990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MAX 8249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927369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NUN 00507 TOP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346653"/>
                  </a:ext>
                </a:extLst>
              </a:tr>
              <a:tr h="47438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13579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422809"/>
                  </a:ext>
                </a:extLst>
              </a:tr>
              <a:tr h="4322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14014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333381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FB466B-CD6F-4F6E-B15D-7EBA87EACEDD}"/>
              </a:ext>
            </a:extLst>
          </p:cNvPr>
          <p:cNvSpPr txBox="1"/>
          <p:nvPr/>
        </p:nvSpPr>
        <p:spPr>
          <a:xfrm>
            <a:off x="3209605" y="239150"/>
            <a:ext cx="6050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i="1" dirty="0">
                <a:latin typeface="Verdana" panose="020B0604030504040204" pitchFamily="34" charset="0"/>
                <a:ea typeface="Verdana" panose="020B0604030504040204" pitchFamily="34" charset="0"/>
              </a:rPr>
              <a:t>CICLI E PRODUZIONI </a:t>
            </a:r>
          </a:p>
        </p:txBody>
      </p:sp>
    </p:spTree>
    <p:extLst>
      <p:ext uri="{BB962C8B-B14F-4D97-AF65-F5344CB8AC3E}">
        <p14:creationId xmlns:p14="http://schemas.microsoft.com/office/powerpoint/2010/main" val="2585911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A177BD9B-E37D-45D3-86FF-86085DA90702}"/>
              </a:ext>
            </a:extLst>
          </p:cNvPr>
          <p:cNvSpPr/>
          <p:nvPr/>
        </p:nvSpPr>
        <p:spPr>
          <a:xfrm>
            <a:off x="974558" y="1096288"/>
            <a:ext cx="91560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altLang="it-IT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2° livello precoce </a:t>
            </a:r>
            <a:br>
              <a:rPr lang="it-IT" altLang="it-IT" sz="44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Prove on farm</a:t>
            </a:r>
            <a:r>
              <a:rPr lang="it-IT" altLang="it-IT" sz="4400" b="1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it-IT" altLang="it-IT" sz="4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altLang="it-IT" sz="4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Azienda </a:t>
            </a:r>
            <a:r>
              <a:rPr lang="it-IT" altLang="it-IT" sz="4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Bergonzini</a:t>
            </a:r>
            <a:r>
              <a:rPr lang="it-IT" altLang="it-IT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</a:t>
            </a:r>
          </a:p>
          <a:p>
            <a:pPr algn="ctr">
              <a:defRPr/>
            </a:pPr>
            <a:r>
              <a:rPr lang="it-IT" altLang="it-IT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Bondeno (Fe)</a:t>
            </a:r>
          </a:p>
          <a:p>
            <a:pPr algn="ctr"/>
            <a:endParaRPr lang="it-IT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65" descr="Risultati immagini per pomodoro da industria varietà">
            <a:hlinkClick r:id="rId2"/>
            <a:extLst>
              <a:ext uri="{FF2B5EF4-FFF2-40B4-BE49-F238E27FC236}">
                <a16:creationId xmlns:a16="http://schemas.microsoft.com/office/drawing/2014/main" id="{54919C40-0DC7-4A19-BF3D-E4F440B7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36" y="5667602"/>
            <a:ext cx="1200923" cy="7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53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05497C3-42B6-48C6-B473-63C42FBB0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643" y="49012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it-IT" altLang="it-IT" sz="4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Dati agronomici</a:t>
            </a:r>
            <a:endParaRPr lang="it-IT" sz="4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5" descr="Risultati immagini per pomodoro da industria varietà">
            <a:hlinkClick r:id="rId2"/>
            <a:extLst>
              <a:ext uri="{FF2B5EF4-FFF2-40B4-BE49-F238E27FC236}">
                <a16:creationId xmlns:a16="http://schemas.microsoft.com/office/drawing/2014/main" id="{F12707AF-D141-4231-818B-8F4EF60B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36" y="5751823"/>
            <a:ext cx="1200923" cy="7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E01C893-7C8C-45AB-937D-8E849AB078D0}"/>
              </a:ext>
            </a:extLst>
          </p:cNvPr>
          <p:cNvSpPr/>
          <p:nvPr/>
        </p:nvSpPr>
        <p:spPr>
          <a:xfrm>
            <a:off x="206771" y="1831639"/>
            <a:ext cx="1051336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it-IT" altLang="it-IT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Schema sperimentale</a:t>
            </a: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: a </a:t>
            </a:r>
            <a:r>
              <a:rPr lang="it-IT" altLang="it-IT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parcelloni</a:t>
            </a: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non replicati ;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it-IT" altLang="it-IT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Sesto d’impianto</a:t>
            </a: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: fila singola; sulla fila piante a cm 20. Distanza tra le  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file 1,5 metri; 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it-IT" altLang="it-IT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Data d’impianto</a:t>
            </a: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15 settimana </a:t>
            </a:r>
          </a:p>
        </p:txBody>
      </p:sp>
    </p:spTree>
    <p:extLst>
      <p:ext uri="{BB962C8B-B14F-4D97-AF65-F5344CB8AC3E}">
        <p14:creationId xmlns:p14="http://schemas.microsoft.com/office/powerpoint/2010/main" val="3776740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3F9AC33-5FF0-4C85-A7AA-5887A1557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47428"/>
              </p:ext>
            </p:extLst>
          </p:nvPr>
        </p:nvGraphicFramePr>
        <p:xfrm>
          <a:off x="239151" y="196948"/>
          <a:ext cx="11676184" cy="6330463"/>
        </p:xfrm>
        <a:graphic>
          <a:graphicData uri="http://schemas.openxmlformats.org/drawingml/2006/table">
            <a:tbl>
              <a:tblPr/>
              <a:tblGrid>
                <a:gridCol w="1899138">
                  <a:extLst>
                    <a:ext uri="{9D8B030D-6E8A-4147-A177-3AD203B41FA5}">
                      <a16:colId xmlns:a16="http://schemas.microsoft.com/office/drawing/2014/main" val="958073045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581839813"/>
                    </a:ext>
                  </a:extLst>
                </a:gridCol>
                <a:gridCol w="1364566">
                  <a:extLst>
                    <a:ext uri="{9D8B030D-6E8A-4147-A177-3AD203B41FA5}">
                      <a16:colId xmlns:a16="http://schemas.microsoft.com/office/drawing/2014/main" val="3091736788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1892517711"/>
                    </a:ext>
                  </a:extLst>
                </a:gridCol>
                <a:gridCol w="1744394">
                  <a:extLst>
                    <a:ext uri="{9D8B030D-6E8A-4147-A177-3AD203B41FA5}">
                      <a16:colId xmlns:a16="http://schemas.microsoft.com/office/drawing/2014/main" val="1413267978"/>
                    </a:ext>
                  </a:extLst>
                </a:gridCol>
                <a:gridCol w="2433711">
                  <a:extLst>
                    <a:ext uri="{9D8B030D-6E8A-4147-A177-3AD203B41FA5}">
                      <a16:colId xmlns:a16="http://schemas.microsoft.com/office/drawing/2014/main" val="2125620741"/>
                    </a:ext>
                  </a:extLst>
                </a:gridCol>
                <a:gridCol w="69658">
                  <a:extLst>
                    <a:ext uri="{9D8B030D-6E8A-4147-A177-3AD203B41FA5}">
                      <a16:colId xmlns:a16="http://schemas.microsoft.com/office/drawing/2014/main" val="2174158202"/>
                    </a:ext>
                  </a:extLst>
                </a:gridCol>
                <a:gridCol w="1083893">
                  <a:extLst>
                    <a:ext uri="{9D8B030D-6E8A-4147-A177-3AD203B41FA5}">
                      <a16:colId xmlns:a16="http://schemas.microsoft.com/office/drawing/2014/main" val="1680971921"/>
                    </a:ext>
                  </a:extLst>
                </a:gridCol>
                <a:gridCol w="970670">
                  <a:extLst>
                    <a:ext uri="{9D8B030D-6E8A-4147-A177-3AD203B41FA5}">
                      <a16:colId xmlns:a16="http://schemas.microsoft.com/office/drawing/2014/main" val="1858997910"/>
                    </a:ext>
                  </a:extLst>
                </a:gridCol>
              </a:tblGrid>
              <a:tr h="81558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Scarto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Produzione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1" i="1" u="none" strike="noStrike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Analisi qualità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535784"/>
                  </a:ext>
                </a:extLst>
              </a:tr>
              <a:tr h="7767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Tesi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inerti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marcio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verde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difetti vari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commerciabile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1" i="1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°</a:t>
                      </a:r>
                      <a:r>
                        <a:rPr lang="it-IT" sz="20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brix</a:t>
                      </a:r>
                      <a:endParaRPr lang="it-IT" sz="2000" b="1" i="1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689824"/>
                  </a:ext>
                </a:extLst>
              </a:tr>
              <a:tr h="81558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q/ha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1" i="1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673328"/>
                  </a:ext>
                </a:extLst>
              </a:tr>
              <a:tr h="7767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 11516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1" i="1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574959"/>
                  </a:ext>
                </a:extLst>
              </a:tr>
              <a:tr h="7767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44536 (Volare)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594,4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1" i="1" u="none" strike="noStrike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489198"/>
                  </a:ext>
                </a:extLst>
              </a:tr>
              <a:tr h="7767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SV 9300 (Incipit)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9,9*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1" i="1" u="none" strike="noStrike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396229"/>
                  </a:ext>
                </a:extLst>
              </a:tr>
              <a:tr h="7767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1766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1" i="1" u="none" strike="noStrike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220716"/>
                  </a:ext>
                </a:extLst>
              </a:tr>
              <a:tr h="81558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5108 (test)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595,3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1" i="1" u="none" strike="noStrike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36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CCFCA02-0760-4EDF-B061-4AC52CB73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1112"/>
              </p:ext>
            </p:extLst>
          </p:nvPr>
        </p:nvGraphicFramePr>
        <p:xfrm>
          <a:off x="2489983" y="478302"/>
          <a:ext cx="6246054" cy="5022166"/>
        </p:xfrm>
        <a:graphic>
          <a:graphicData uri="http://schemas.openxmlformats.org/drawingml/2006/table">
            <a:tbl>
              <a:tblPr/>
              <a:tblGrid>
                <a:gridCol w="3527007">
                  <a:extLst>
                    <a:ext uri="{9D8B030D-6E8A-4147-A177-3AD203B41FA5}">
                      <a16:colId xmlns:a16="http://schemas.microsoft.com/office/drawing/2014/main" val="1953014150"/>
                    </a:ext>
                  </a:extLst>
                </a:gridCol>
                <a:gridCol w="2719047">
                  <a:extLst>
                    <a:ext uri="{9D8B030D-6E8A-4147-A177-3AD203B41FA5}">
                      <a16:colId xmlns:a16="http://schemas.microsoft.com/office/drawing/2014/main" val="2643737023"/>
                    </a:ext>
                  </a:extLst>
                </a:gridCol>
              </a:tblGrid>
              <a:tr h="172744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Tesi</a:t>
                      </a:r>
                    </a:p>
                    <a:p>
                      <a:pPr algn="ctr" fontAlgn="b"/>
                      <a:endParaRPr lang="it-IT" sz="2000" b="1" i="1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Produzione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it-IT" sz="20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Bx</a:t>
                      </a:r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totale 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(Kg/ha)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658094"/>
                  </a:ext>
                </a:extLst>
              </a:tr>
              <a:tr h="6589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 11516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1422,4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903278"/>
                  </a:ext>
                </a:extLst>
              </a:tr>
              <a:tr h="6589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44536 (Volare)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904548"/>
                  </a:ext>
                </a:extLst>
              </a:tr>
              <a:tr h="6589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SV 9300 (Incipit)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2409,3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334407"/>
                  </a:ext>
                </a:extLst>
              </a:tr>
              <a:tr h="6589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1766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3201,5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695090"/>
                  </a:ext>
                </a:extLst>
              </a:tr>
              <a:tr h="6589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5108 (test)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3268,2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32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515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26C7449-7B76-46C2-8C1A-32BB277DB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579666"/>
              </p:ext>
            </p:extLst>
          </p:nvPr>
        </p:nvGraphicFramePr>
        <p:xfrm>
          <a:off x="332413" y="538034"/>
          <a:ext cx="11802795" cy="5177206"/>
        </p:xfrm>
        <a:graphic>
          <a:graphicData uri="http://schemas.openxmlformats.org/drawingml/2006/table">
            <a:tbl>
              <a:tblPr/>
              <a:tblGrid>
                <a:gridCol w="2014026">
                  <a:extLst>
                    <a:ext uri="{9D8B030D-6E8A-4147-A177-3AD203B41FA5}">
                      <a16:colId xmlns:a16="http://schemas.microsoft.com/office/drawing/2014/main" val="328397552"/>
                    </a:ext>
                  </a:extLst>
                </a:gridCol>
                <a:gridCol w="1249679">
                  <a:extLst>
                    <a:ext uri="{9D8B030D-6E8A-4147-A177-3AD203B41FA5}">
                      <a16:colId xmlns:a16="http://schemas.microsoft.com/office/drawing/2014/main" val="2066915452"/>
                    </a:ext>
                  </a:extLst>
                </a:gridCol>
                <a:gridCol w="1716258">
                  <a:extLst>
                    <a:ext uri="{9D8B030D-6E8A-4147-A177-3AD203B41FA5}">
                      <a16:colId xmlns:a16="http://schemas.microsoft.com/office/drawing/2014/main" val="2517283296"/>
                    </a:ext>
                  </a:extLst>
                </a:gridCol>
                <a:gridCol w="1800665">
                  <a:extLst>
                    <a:ext uri="{9D8B030D-6E8A-4147-A177-3AD203B41FA5}">
                      <a16:colId xmlns:a16="http://schemas.microsoft.com/office/drawing/2014/main" val="1105780484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255996273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68141585"/>
                    </a:ext>
                  </a:extLst>
                </a:gridCol>
                <a:gridCol w="1772530">
                  <a:extLst>
                    <a:ext uri="{9D8B030D-6E8A-4147-A177-3AD203B41FA5}">
                      <a16:colId xmlns:a16="http://schemas.microsoft.com/office/drawing/2014/main" val="3885361076"/>
                    </a:ext>
                  </a:extLst>
                </a:gridCol>
              </a:tblGrid>
              <a:tr h="773722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CARATTERISTICHE    PIANTA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CARATTERI BACCA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400809"/>
                  </a:ext>
                </a:extLst>
              </a:tr>
              <a:tr h="1364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Tesi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Vigoria    P:(1-5)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Stato sanitario P:(1-5)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Copertura frutti</a:t>
                      </a:r>
                    </a:p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P:(1-5)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Consistenza </a:t>
                      </a:r>
                    </a:p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P:(1-5)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Modalità distacco P:(1-5)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Uniformità colorazione P:(1-5)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224592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 11516 (*)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090160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44536 (Volare)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409421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SV 9300 (Incipit)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023748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1766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244068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5108 (test)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834873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D87132-D716-4E57-B2F2-B31C8F58164B}"/>
              </a:ext>
            </a:extLst>
          </p:cNvPr>
          <p:cNvSpPr txBox="1"/>
          <p:nvPr/>
        </p:nvSpPr>
        <p:spPr>
          <a:xfrm>
            <a:off x="703385" y="63585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3222B5-9865-493E-9AE0-2837C3507763}"/>
              </a:ext>
            </a:extLst>
          </p:cNvPr>
          <p:cNvSpPr txBox="1"/>
          <p:nvPr/>
        </p:nvSpPr>
        <p:spPr>
          <a:xfrm>
            <a:off x="703385" y="5927710"/>
            <a:ext cx="86020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latin typeface="Verdana" panose="020B0604030504040204" pitchFamily="34" charset="0"/>
                <a:ea typeface="Verdana" panose="020B0604030504040204" pitchFamily="34" charset="0"/>
              </a:rPr>
              <a:t>(*) </a:t>
            </a:r>
            <a:r>
              <a:rPr lang="it-IT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pezzatura </a:t>
            </a:r>
            <a:r>
              <a:rPr lang="it-IT" sz="16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limitatatipo</a:t>
            </a:r>
            <a:r>
              <a:rPr lang="it-IT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 ciliegino grosso.</a:t>
            </a:r>
          </a:p>
          <a:p>
            <a:r>
              <a:rPr lang="it-IT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(**) : molto contemporaneo; raccolta andava anticipata di 1 settimana </a:t>
            </a:r>
          </a:p>
        </p:txBody>
      </p:sp>
    </p:spTree>
    <p:extLst>
      <p:ext uri="{BB962C8B-B14F-4D97-AF65-F5344CB8AC3E}">
        <p14:creationId xmlns:p14="http://schemas.microsoft.com/office/powerpoint/2010/main" val="1828654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A177BD9B-E37D-45D3-86FF-86085DA90702}"/>
              </a:ext>
            </a:extLst>
          </p:cNvPr>
          <p:cNvSpPr/>
          <p:nvPr/>
        </p:nvSpPr>
        <p:spPr>
          <a:xfrm>
            <a:off x="974558" y="1096288"/>
            <a:ext cx="91560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altLang="it-IT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2° livello tardivo</a:t>
            </a:r>
          </a:p>
          <a:p>
            <a:pPr algn="ctr">
              <a:defRPr/>
            </a:pPr>
            <a:r>
              <a:rPr lang="it-IT" altLang="it-IT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Prove on farm</a:t>
            </a:r>
            <a:r>
              <a:rPr lang="it-IT" altLang="it-IT" sz="4400" b="1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it-IT" altLang="it-IT" sz="4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altLang="it-IT" sz="4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Azienda </a:t>
            </a:r>
            <a:r>
              <a:rPr lang="it-IT" altLang="it-IT" sz="4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Menegale</a:t>
            </a:r>
            <a:r>
              <a:rPr lang="it-IT" altLang="it-IT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Federico </a:t>
            </a:r>
          </a:p>
          <a:p>
            <a:pPr algn="ctr">
              <a:defRPr/>
            </a:pPr>
            <a:r>
              <a:rPr lang="it-IT" altLang="it-IT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Filo d’Argenta (Fe)</a:t>
            </a:r>
          </a:p>
          <a:p>
            <a:pPr algn="ctr"/>
            <a:endParaRPr lang="it-IT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65" descr="Risultati immagini per pomodoro da industria varietà">
            <a:hlinkClick r:id="rId2"/>
            <a:extLst>
              <a:ext uri="{FF2B5EF4-FFF2-40B4-BE49-F238E27FC236}">
                <a16:creationId xmlns:a16="http://schemas.microsoft.com/office/drawing/2014/main" id="{54919C40-0DC7-4A19-BF3D-E4F440B7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36" y="5667602"/>
            <a:ext cx="1200923" cy="7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813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05497C3-42B6-48C6-B473-63C42FBB0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643" y="49012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it-IT" altLang="it-IT" sz="4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Dati agronomici</a:t>
            </a:r>
            <a:endParaRPr lang="it-IT" sz="4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5" descr="Risultati immagini per pomodoro da industria varietà">
            <a:hlinkClick r:id="rId2"/>
            <a:extLst>
              <a:ext uri="{FF2B5EF4-FFF2-40B4-BE49-F238E27FC236}">
                <a16:creationId xmlns:a16="http://schemas.microsoft.com/office/drawing/2014/main" id="{F12707AF-D141-4231-818B-8F4EF60B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36" y="5751823"/>
            <a:ext cx="1200923" cy="7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E01C893-7C8C-45AB-937D-8E849AB078D0}"/>
              </a:ext>
            </a:extLst>
          </p:cNvPr>
          <p:cNvSpPr/>
          <p:nvPr/>
        </p:nvSpPr>
        <p:spPr>
          <a:xfrm>
            <a:off x="206771" y="1831639"/>
            <a:ext cx="10513365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it-IT" altLang="it-IT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Schema sperimentale</a:t>
            </a: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: blocchi randomizzati con 3 ripetizioni ;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it-IT" altLang="it-IT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Parcelle </a:t>
            </a: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composte da 40 piante disposte a file binate ; 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it-IT" altLang="it-IT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Sesto d’impianto</a:t>
            </a: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: piante a cm 35; distanza tra le file della bina cm 45;       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distanza tra le bine 1,5 metri; 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it-IT" altLang="it-IT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Data d’impianto</a:t>
            </a: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26 aprile </a:t>
            </a:r>
          </a:p>
        </p:txBody>
      </p:sp>
    </p:spTree>
    <p:extLst>
      <p:ext uri="{BB962C8B-B14F-4D97-AF65-F5344CB8AC3E}">
        <p14:creationId xmlns:p14="http://schemas.microsoft.com/office/powerpoint/2010/main" val="1087194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05497C3-42B6-48C6-B473-63C42FBB0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643" y="49012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it-IT" altLang="it-IT" sz="4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Dati agronomici</a:t>
            </a:r>
            <a:endParaRPr lang="it-IT" sz="4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5" descr="Risultati immagini per pomodoro da industria varietà">
            <a:hlinkClick r:id="rId2"/>
            <a:extLst>
              <a:ext uri="{FF2B5EF4-FFF2-40B4-BE49-F238E27FC236}">
                <a16:creationId xmlns:a16="http://schemas.microsoft.com/office/drawing/2014/main" id="{F12707AF-D141-4231-818B-8F4EF60B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36" y="5751823"/>
            <a:ext cx="1200923" cy="7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E01C893-7C8C-45AB-937D-8E849AB078D0}"/>
              </a:ext>
            </a:extLst>
          </p:cNvPr>
          <p:cNvSpPr/>
          <p:nvPr/>
        </p:nvSpPr>
        <p:spPr>
          <a:xfrm>
            <a:off x="206771" y="1831639"/>
            <a:ext cx="1051336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it-IT" altLang="it-IT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Schema sperimentale</a:t>
            </a: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: a </a:t>
            </a:r>
            <a:r>
              <a:rPr lang="it-IT" altLang="it-IT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parcelloni</a:t>
            </a: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non replicati ;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it-IT" altLang="it-IT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Sesto d’impianto</a:t>
            </a: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: piante a cm 40; distanza tra le file della bina cm 40;       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distanza tra le bine 1,5 metri; 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it-IT" altLang="it-IT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Data d’impianto</a:t>
            </a: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3 giugno </a:t>
            </a:r>
          </a:p>
        </p:txBody>
      </p:sp>
    </p:spTree>
    <p:extLst>
      <p:ext uri="{BB962C8B-B14F-4D97-AF65-F5344CB8AC3E}">
        <p14:creationId xmlns:p14="http://schemas.microsoft.com/office/powerpoint/2010/main" val="4166482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A7BD7E5-BE6C-4C24-AA2B-ED1E9D991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260337"/>
              </p:ext>
            </p:extLst>
          </p:nvPr>
        </p:nvGraphicFramePr>
        <p:xfrm>
          <a:off x="112541" y="464233"/>
          <a:ext cx="10803988" cy="5600786"/>
        </p:xfrm>
        <a:graphic>
          <a:graphicData uri="http://schemas.openxmlformats.org/drawingml/2006/table">
            <a:tbl>
              <a:tblPr/>
              <a:tblGrid>
                <a:gridCol w="2131986">
                  <a:extLst>
                    <a:ext uri="{9D8B030D-6E8A-4147-A177-3AD203B41FA5}">
                      <a16:colId xmlns:a16="http://schemas.microsoft.com/office/drawing/2014/main" val="3956669562"/>
                    </a:ext>
                  </a:extLst>
                </a:gridCol>
                <a:gridCol w="2325302">
                  <a:extLst>
                    <a:ext uri="{9D8B030D-6E8A-4147-A177-3AD203B41FA5}">
                      <a16:colId xmlns:a16="http://schemas.microsoft.com/office/drawing/2014/main" val="2095084509"/>
                    </a:ext>
                  </a:extLst>
                </a:gridCol>
                <a:gridCol w="1694291">
                  <a:extLst>
                    <a:ext uri="{9D8B030D-6E8A-4147-A177-3AD203B41FA5}">
                      <a16:colId xmlns:a16="http://schemas.microsoft.com/office/drawing/2014/main" val="869932638"/>
                    </a:ext>
                  </a:extLst>
                </a:gridCol>
                <a:gridCol w="1668225">
                  <a:extLst>
                    <a:ext uri="{9D8B030D-6E8A-4147-A177-3AD203B41FA5}">
                      <a16:colId xmlns:a16="http://schemas.microsoft.com/office/drawing/2014/main" val="1305078998"/>
                    </a:ext>
                  </a:extLst>
                </a:gridCol>
                <a:gridCol w="1673300">
                  <a:extLst>
                    <a:ext uri="{9D8B030D-6E8A-4147-A177-3AD203B41FA5}">
                      <a16:colId xmlns:a16="http://schemas.microsoft.com/office/drawing/2014/main" val="3133878745"/>
                    </a:ext>
                  </a:extLst>
                </a:gridCol>
                <a:gridCol w="1310884">
                  <a:extLst>
                    <a:ext uri="{9D8B030D-6E8A-4147-A177-3AD203B41FA5}">
                      <a16:colId xmlns:a16="http://schemas.microsoft.com/office/drawing/2014/main" val="2041951878"/>
                    </a:ext>
                  </a:extLst>
                </a:gridCol>
              </a:tblGrid>
              <a:tr h="691455">
                <a:tc>
                  <a:txBody>
                    <a:bodyPr/>
                    <a:lstStyle/>
                    <a:p>
                      <a:pPr algn="ctr" fontAlgn="b"/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Prodotto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Prodotto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Prodotto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Peso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Analisi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712699"/>
                  </a:ext>
                </a:extLst>
              </a:tr>
              <a:tr h="69145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Tesi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commerciabile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immaturo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marcio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medio</a:t>
                      </a:r>
                    </a:p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frutti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qualità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088221"/>
                  </a:ext>
                </a:extLst>
              </a:tr>
              <a:tr h="7260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(t/ha)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(t/ha)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(t/ha)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(grammi)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(°</a:t>
                      </a:r>
                      <a:r>
                        <a:rPr lang="it-IT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Bx</a:t>
                      </a:r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342936"/>
                  </a:ext>
                </a:extLst>
              </a:tr>
              <a:tr h="69145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H3402 (test)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106329"/>
                  </a:ext>
                </a:extLst>
              </a:tr>
              <a:tr h="69145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HMX 14111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160305"/>
                  </a:ext>
                </a:extLst>
              </a:tr>
              <a:tr h="69145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HMX 5558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020113"/>
                  </a:ext>
                </a:extLst>
              </a:tr>
              <a:tr h="69145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 13216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672791"/>
                  </a:ext>
                </a:extLst>
              </a:tr>
              <a:tr h="7260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NUN 00287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576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449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CCFCA02-0760-4EDF-B061-4AC52CB73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733457"/>
              </p:ext>
            </p:extLst>
          </p:nvPr>
        </p:nvGraphicFramePr>
        <p:xfrm>
          <a:off x="2489983" y="478302"/>
          <a:ext cx="6246054" cy="5022166"/>
        </p:xfrm>
        <a:graphic>
          <a:graphicData uri="http://schemas.openxmlformats.org/drawingml/2006/table">
            <a:tbl>
              <a:tblPr/>
              <a:tblGrid>
                <a:gridCol w="3527007">
                  <a:extLst>
                    <a:ext uri="{9D8B030D-6E8A-4147-A177-3AD203B41FA5}">
                      <a16:colId xmlns:a16="http://schemas.microsoft.com/office/drawing/2014/main" val="1953014150"/>
                    </a:ext>
                  </a:extLst>
                </a:gridCol>
                <a:gridCol w="2719047">
                  <a:extLst>
                    <a:ext uri="{9D8B030D-6E8A-4147-A177-3AD203B41FA5}">
                      <a16:colId xmlns:a16="http://schemas.microsoft.com/office/drawing/2014/main" val="2643737023"/>
                    </a:ext>
                  </a:extLst>
                </a:gridCol>
              </a:tblGrid>
              <a:tr h="172744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Tesi</a:t>
                      </a:r>
                    </a:p>
                    <a:p>
                      <a:pPr algn="ctr" fontAlgn="b"/>
                      <a:endParaRPr lang="it-IT" sz="2000" b="1" i="1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Produzione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it-IT" sz="20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Bx</a:t>
                      </a:r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totale  </a:t>
                      </a:r>
                    </a:p>
                    <a:p>
                      <a:pPr algn="ctr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(Kg/ha)</a:t>
                      </a:r>
                    </a:p>
                  </a:txBody>
                  <a:tcPr marL="8446" marR="8446" marT="8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658094"/>
                  </a:ext>
                </a:extLst>
              </a:tr>
              <a:tr h="6589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H3402 (test)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1274,7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903278"/>
                  </a:ext>
                </a:extLst>
              </a:tr>
              <a:tr h="6589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HMX 14111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1428,3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904548"/>
                  </a:ext>
                </a:extLst>
              </a:tr>
              <a:tr h="6589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HMX 5558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2483,3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334407"/>
                  </a:ext>
                </a:extLst>
              </a:tr>
              <a:tr h="6589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 13216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2340,6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695090"/>
                  </a:ext>
                </a:extLst>
              </a:tr>
              <a:tr h="6589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NUN 00287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3215,5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32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077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9BB761E-E2F9-4BA9-97F5-DC72E1FD2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570672"/>
              </p:ext>
            </p:extLst>
          </p:nvPr>
        </p:nvGraphicFramePr>
        <p:xfrm>
          <a:off x="286043" y="586624"/>
          <a:ext cx="11619913" cy="5684751"/>
        </p:xfrm>
        <a:graphic>
          <a:graphicData uri="http://schemas.openxmlformats.org/drawingml/2006/table">
            <a:tbl>
              <a:tblPr/>
              <a:tblGrid>
                <a:gridCol w="1950720">
                  <a:extLst>
                    <a:ext uri="{9D8B030D-6E8A-4147-A177-3AD203B41FA5}">
                      <a16:colId xmlns:a16="http://schemas.microsoft.com/office/drawing/2014/main" val="1387237788"/>
                    </a:ext>
                  </a:extLst>
                </a:gridCol>
                <a:gridCol w="1237957">
                  <a:extLst>
                    <a:ext uri="{9D8B030D-6E8A-4147-A177-3AD203B41FA5}">
                      <a16:colId xmlns:a16="http://schemas.microsoft.com/office/drawing/2014/main" val="1491877205"/>
                    </a:ext>
                  </a:extLst>
                </a:gridCol>
                <a:gridCol w="1885071">
                  <a:extLst>
                    <a:ext uri="{9D8B030D-6E8A-4147-A177-3AD203B41FA5}">
                      <a16:colId xmlns:a16="http://schemas.microsoft.com/office/drawing/2014/main" val="2097148663"/>
                    </a:ext>
                  </a:extLst>
                </a:gridCol>
                <a:gridCol w="1631852">
                  <a:extLst>
                    <a:ext uri="{9D8B030D-6E8A-4147-A177-3AD203B41FA5}">
                      <a16:colId xmlns:a16="http://schemas.microsoft.com/office/drawing/2014/main" val="4227981795"/>
                    </a:ext>
                  </a:extLst>
                </a:gridCol>
                <a:gridCol w="1817815">
                  <a:extLst>
                    <a:ext uri="{9D8B030D-6E8A-4147-A177-3AD203B41FA5}">
                      <a16:colId xmlns:a16="http://schemas.microsoft.com/office/drawing/2014/main" val="3048312536"/>
                    </a:ext>
                  </a:extLst>
                </a:gridCol>
                <a:gridCol w="1389619">
                  <a:extLst>
                    <a:ext uri="{9D8B030D-6E8A-4147-A177-3AD203B41FA5}">
                      <a16:colId xmlns:a16="http://schemas.microsoft.com/office/drawing/2014/main" val="234945321"/>
                    </a:ext>
                  </a:extLst>
                </a:gridCol>
                <a:gridCol w="1706879">
                  <a:extLst>
                    <a:ext uri="{9D8B030D-6E8A-4147-A177-3AD203B41FA5}">
                      <a16:colId xmlns:a16="http://schemas.microsoft.com/office/drawing/2014/main" val="4199330358"/>
                    </a:ext>
                  </a:extLst>
                </a:gridCol>
              </a:tblGrid>
              <a:tr h="6316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CARATTERISTICHE    PIANTA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CARATTERI BACCA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376705"/>
                  </a:ext>
                </a:extLst>
              </a:tr>
              <a:tr h="189491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Tesi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Vigoria    P:(1-5)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Stato fitosanitario P:(1-5)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Copertura frutti </a:t>
                      </a:r>
                    </a:p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P:(1-5)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Consistenza   P:(1-5)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Modalità distacco P:(1-5)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Uniformità colorazione P:(1-5)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6944"/>
                  </a:ext>
                </a:extLst>
              </a:tr>
              <a:tr h="63163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H3402 (test)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97475"/>
                  </a:ext>
                </a:extLst>
              </a:tr>
              <a:tr h="63163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HMX 14111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676799"/>
                  </a:ext>
                </a:extLst>
              </a:tr>
              <a:tr h="63163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HMX 5558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81061"/>
                  </a:ext>
                </a:extLst>
              </a:tr>
              <a:tr h="63163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 13216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562112"/>
                  </a:ext>
                </a:extLst>
              </a:tr>
              <a:tr h="63163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NUN 00287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388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952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0617FC-55F6-4F80-B24D-164C55A0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43" y="248480"/>
            <a:ext cx="10746889" cy="6283769"/>
          </a:xfrm>
          <a:prstGeom prst="rect">
            <a:avLst/>
          </a:prstGeom>
        </p:spPr>
      </p:pic>
      <p:pic>
        <p:nvPicPr>
          <p:cNvPr id="4" name="Picture 65" descr="Risultati immagini per pomodoro da industria varietà">
            <a:hlinkClick r:id="rId3"/>
            <a:extLst>
              <a:ext uri="{FF2B5EF4-FFF2-40B4-BE49-F238E27FC236}">
                <a16:creationId xmlns:a16="http://schemas.microsoft.com/office/drawing/2014/main" id="{E6D2F32C-11B1-4364-AA9C-A2E730BDD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533" y="5414199"/>
            <a:ext cx="1200923" cy="7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59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5" descr="Risultati immagini per pomodoro da industria varietà">
            <a:hlinkClick r:id="rId2"/>
            <a:extLst>
              <a:ext uri="{FF2B5EF4-FFF2-40B4-BE49-F238E27FC236}">
                <a16:creationId xmlns:a16="http://schemas.microsoft.com/office/drawing/2014/main" id="{6360128B-EC8F-433B-A0E7-3C349578D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36" y="5667602"/>
            <a:ext cx="1200923" cy="7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58FFDAC-576D-4F7C-9B5A-4246823BA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07571"/>
              </p:ext>
            </p:extLst>
          </p:nvPr>
        </p:nvGraphicFramePr>
        <p:xfrm>
          <a:off x="2621297" y="178499"/>
          <a:ext cx="5760640" cy="5821781"/>
        </p:xfrm>
        <a:graphic>
          <a:graphicData uri="http://schemas.openxmlformats.org/drawingml/2006/table">
            <a:tbl>
              <a:tblPr/>
              <a:tblGrid>
                <a:gridCol w="3672408">
                  <a:extLst>
                    <a:ext uri="{9D8B030D-6E8A-4147-A177-3AD203B41FA5}">
                      <a16:colId xmlns:a16="http://schemas.microsoft.com/office/drawing/2014/main" val="280855296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060765588"/>
                    </a:ext>
                  </a:extLst>
                </a:gridCol>
              </a:tblGrid>
              <a:tr h="10900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Varietà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Ditta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815521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14014 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UNIGEN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800421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1357916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UNIGEN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997297"/>
                  </a:ext>
                </a:extLst>
              </a:tr>
              <a:tr h="5570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MAX 8249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SYNGENTA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293462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ISI 27636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SEMENTI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972261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ISI 27615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SEMENTI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669215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NUN 00507 TOP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NUNHEMS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456646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H1879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HEINZ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715125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8114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UNIGEN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289942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APRIX  (CLX 384228)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CLAUSE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224720"/>
                  </a:ext>
                </a:extLst>
              </a:tr>
              <a:tr h="4638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H5108 (Test) 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HEINZ </a:t>
                      </a:r>
                    </a:p>
                  </a:txBody>
                  <a:tcPr marL="8343" marR="8343" marT="8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466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07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2507509-99DF-4C56-8B39-137A817A6C8E}"/>
              </a:ext>
            </a:extLst>
          </p:cNvPr>
          <p:cNvSpPr/>
          <p:nvPr/>
        </p:nvSpPr>
        <p:spPr>
          <a:xfrm>
            <a:off x="1215188" y="1774573"/>
            <a:ext cx="9348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it-IT" altLang="it-IT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RILIEVI MORFOLOGICI,</a:t>
            </a:r>
          </a:p>
          <a:p>
            <a:pPr lvl="1" algn="ctr">
              <a:defRPr/>
            </a:pPr>
            <a:r>
              <a:rPr lang="it-IT" altLang="it-IT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PRODUTTIVI E QUALITATIVI</a:t>
            </a:r>
            <a:r>
              <a:rPr lang="it-IT" altLang="it-IT" sz="4400" b="1" i="1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4" name="Picture 65" descr="Risultati immagini per pomodoro da industria varietà">
            <a:hlinkClick r:id="rId2"/>
            <a:extLst>
              <a:ext uri="{FF2B5EF4-FFF2-40B4-BE49-F238E27FC236}">
                <a16:creationId xmlns:a16="http://schemas.microsoft.com/office/drawing/2014/main" id="{F015F042-2FFC-4903-BE5E-3380A0B0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36" y="5667602"/>
            <a:ext cx="1200923" cy="7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72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B68DF73-E663-4FB4-9606-D0A45336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548" y="13690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it-IT" altLang="it-IT" sz="4400" b="1" i="1" dirty="0">
                <a:latin typeface="Calibri" panose="020F0502020204030204" pitchFamily="34" charset="0"/>
              </a:rPr>
              <a:t>Legenda rilievi </a:t>
            </a:r>
            <a:endParaRPr lang="it-IT" sz="4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AF0FD64-38D2-4E9E-9031-739115D9F026}"/>
              </a:ext>
            </a:extLst>
          </p:cNvPr>
          <p:cNvSpPr/>
          <p:nvPr/>
        </p:nvSpPr>
        <p:spPr>
          <a:xfrm>
            <a:off x="510926" y="1780725"/>
            <a:ext cx="10106526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Vigoria e pezzatura : 5 = molto elevata; 1 = molto scarsa; 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Modalità distacco: 3 = ottimale ; 5 = troppo agevole; 1= eccessiva resistenza; 2-4 valori intermedi 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Per tutti gli altri punteggi 5 = ottimale ; 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 1 = situazione indesiderata</a:t>
            </a:r>
          </a:p>
        </p:txBody>
      </p:sp>
      <p:pic>
        <p:nvPicPr>
          <p:cNvPr id="9" name="Picture 65" descr="Risultati immagini per pomodoro da industria varietà">
            <a:hlinkClick r:id="rId3"/>
            <a:extLst>
              <a:ext uri="{FF2B5EF4-FFF2-40B4-BE49-F238E27FC236}">
                <a16:creationId xmlns:a16="http://schemas.microsoft.com/office/drawing/2014/main" id="{DDF6AB84-E309-47AA-80E7-DCD15A965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36" y="5667602"/>
            <a:ext cx="1200923" cy="7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93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D73EC6E5-551F-4FB3-BF3E-15DF85ED3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54766"/>
              </p:ext>
            </p:extLst>
          </p:nvPr>
        </p:nvGraphicFramePr>
        <p:xfrm>
          <a:off x="370450" y="634224"/>
          <a:ext cx="11451100" cy="5331002"/>
        </p:xfrm>
        <a:graphic>
          <a:graphicData uri="http://schemas.openxmlformats.org/drawingml/2006/table">
            <a:tbl>
              <a:tblPr/>
              <a:tblGrid>
                <a:gridCol w="4477122">
                  <a:extLst>
                    <a:ext uri="{9D8B030D-6E8A-4147-A177-3AD203B41FA5}">
                      <a16:colId xmlns:a16="http://schemas.microsoft.com/office/drawing/2014/main" val="1912783785"/>
                    </a:ext>
                  </a:extLst>
                </a:gridCol>
                <a:gridCol w="1489735">
                  <a:extLst>
                    <a:ext uri="{9D8B030D-6E8A-4147-A177-3AD203B41FA5}">
                      <a16:colId xmlns:a16="http://schemas.microsoft.com/office/drawing/2014/main" val="2373058254"/>
                    </a:ext>
                  </a:extLst>
                </a:gridCol>
                <a:gridCol w="2881057">
                  <a:extLst>
                    <a:ext uri="{9D8B030D-6E8A-4147-A177-3AD203B41FA5}">
                      <a16:colId xmlns:a16="http://schemas.microsoft.com/office/drawing/2014/main" val="209718567"/>
                    </a:ext>
                  </a:extLst>
                </a:gridCol>
                <a:gridCol w="2603186">
                  <a:extLst>
                    <a:ext uri="{9D8B030D-6E8A-4147-A177-3AD203B41FA5}">
                      <a16:colId xmlns:a16="http://schemas.microsoft.com/office/drawing/2014/main" val="219678690"/>
                    </a:ext>
                  </a:extLst>
                </a:gridCol>
              </a:tblGrid>
              <a:tr h="19413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CULTIVAR </a:t>
                      </a:r>
                    </a:p>
                  </a:txBody>
                  <a:tcPr marL="7074" marR="7074" marT="7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Vigoria    P:(1-5)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Stato fitosanitario P:(1-5)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Copertura frutti             P:(1-5)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366785"/>
                  </a:ext>
                </a:extLst>
              </a:tr>
              <a:tr h="3389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14014 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632639"/>
                  </a:ext>
                </a:extLst>
              </a:tr>
              <a:tr h="3389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1357916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875158"/>
                  </a:ext>
                </a:extLst>
              </a:tr>
              <a:tr h="3389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MAX 8249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697506"/>
                  </a:ext>
                </a:extLst>
              </a:tr>
              <a:tr h="3389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ISI 27636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450975"/>
                  </a:ext>
                </a:extLst>
              </a:tr>
              <a:tr h="3389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ISI 27615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537762"/>
                  </a:ext>
                </a:extLst>
              </a:tr>
              <a:tr h="3389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NUN 00507 TOP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996952"/>
                  </a:ext>
                </a:extLst>
              </a:tr>
              <a:tr h="3389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H1879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348871"/>
                  </a:ext>
                </a:extLst>
              </a:tr>
              <a:tr h="3389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8114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468668"/>
                  </a:ext>
                </a:extLst>
              </a:tr>
              <a:tr h="3389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APRIX  (CLX 384228)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012058"/>
                  </a:ext>
                </a:extLst>
              </a:tr>
              <a:tr h="3389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H5108 (Test) 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972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60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4879954-19B8-4359-886E-99C403608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01950"/>
              </p:ext>
            </p:extLst>
          </p:nvPr>
        </p:nvGraphicFramePr>
        <p:xfrm>
          <a:off x="180535" y="573260"/>
          <a:ext cx="11830929" cy="5442488"/>
        </p:xfrm>
        <a:graphic>
          <a:graphicData uri="http://schemas.openxmlformats.org/drawingml/2006/table">
            <a:tbl>
              <a:tblPr/>
              <a:tblGrid>
                <a:gridCol w="4714238">
                  <a:extLst>
                    <a:ext uri="{9D8B030D-6E8A-4147-A177-3AD203B41FA5}">
                      <a16:colId xmlns:a16="http://schemas.microsoft.com/office/drawing/2014/main" val="4245916946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3083629081"/>
                    </a:ext>
                  </a:extLst>
                </a:gridCol>
                <a:gridCol w="2094499">
                  <a:extLst>
                    <a:ext uri="{9D8B030D-6E8A-4147-A177-3AD203B41FA5}">
                      <a16:colId xmlns:a16="http://schemas.microsoft.com/office/drawing/2014/main" val="246295044"/>
                    </a:ext>
                  </a:extLst>
                </a:gridCol>
                <a:gridCol w="2785404">
                  <a:extLst>
                    <a:ext uri="{9D8B030D-6E8A-4147-A177-3AD203B41FA5}">
                      <a16:colId xmlns:a16="http://schemas.microsoft.com/office/drawing/2014/main" val="1349478347"/>
                    </a:ext>
                  </a:extLst>
                </a:gridCol>
              </a:tblGrid>
              <a:tr h="200112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CULTIVAR </a:t>
                      </a:r>
                    </a:p>
                  </a:txBody>
                  <a:tcPr marL="7074" marR="7074" marT="7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Consistenza   P:(1-5)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Modalità distacco</a:t>
                      </a:r>
                    </a:p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P:(1-5)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Uniformità colorazione</a:t>
                      </a:r>
                    </a:p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P:(1-5)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605290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14014 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059905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1357916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3,00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035135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MAX 8249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3,00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24112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ISI 27636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78190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ISI 27615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3,00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30628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NUN 00507 TOP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3,00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206260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H1879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3,00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875840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UG 8114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473927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APRIX  (CLX 384228)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650996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H5108 (Test) 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</a:rPr>
                        <a:t>4,00</a:t>
                      </a:r>
                    </a:p>
                  </a:txBody>
                  <a:tcPr marL="7074" marR="7074" marT="7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695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94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8F04EBE-EAE6-43B1-8F05-5CD2765F8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618642"/>
              </p:ext>
            </p:extLst>
          </p:nvPr>
        </p:nvGraphicFramePr>
        <p:xfrm>
          <a:off x="131298" y="816374"/>
          <a:ext cx="11929403" cy="5225251"/>
        </p:xfrm>
        <a:graphic>
          <a:graphicData uri="http://schemas.openxmlformats.org/drawingml/2006/table">
            <a:tbl>
              <a:tblPr/>
              <a:tblGrid>
                <a:gridCol w="4624319">
                  <a:extLst>
                    <a:ext uri="{9D8B030D-6E8A-4147-A177-3AD203B41FA5}">
                      <a16:colId xmlns:a16="http://schemas.microsoft.com/office/drawing/2014/main" val="4182693500"/>
                    </a:ext>
                  </a:extLst>
                </a:gridCol>
                <a:gridCol w="1917777">
                  <a:extLst>
                    <a:ext uri="{9D8B030D-6E8A-4147-A177-3AD203B41FA5}">
                      <a16:colId xmlns:a16="http://schemas.microsoft.com/office/drawing/2014/main" val="4069389661"/>
                    </a:ext>
                  </a:extLst>
                </a:gridCol>
                <a:gridCol w="2087903">
                  <a:extLst>
                    <a:ext uri="{9D8B030D-6E8A-4147-A177-3AD203B41FA5}">
                      <a16:colId xmlns:a16="http://schemas.microsoft.com/office/drawing/2014/main" val="1460235414"/>
                    </a:ext>
                  </a:extLst>
                </a:gridCol>
                <a:gridCol w="3299404">
                  <a:extLst>
                    <a:ext uri="{9D8B030D-6E8A-4147-A177-3AD203B41FA5}">
                      <a16:colId xmlns:a16="http://schemas.microsoft.com/office/drawing/2014/main" val="697341447"/>
                    </a:ext>
                  </a:extLst>
                </a:gridCol>
              </a:tblGrid>
              <a:tr h="15896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CULTIVAR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Scottature P:(1-5)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Spaccature P:(1-5)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Sovramaturazione</a:t>
                      </a:r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P:(1-5)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097457"/>
                  </a:ext>
                </a:extLst>
              </a:tr>
              <a:tr h="3578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14014 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571913"/>
                  </a:ext>
                </a:extLst>
              </a:tr>
              <a:tr h="3578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1357916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580459"/>
                  </a:ext>
                </a:extLst>
              </a:tr>
              <a:tr h="3578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MAX 8249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589463"/>
                  </a:ext>
                </a:extLst>
              </a:tr>
              <a:tr h="3578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27636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377412"/>
                  </a:ext>
                </a:extLst>
              </a:tr>
              <a:tr h="3578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ISI 27615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204417"/>
                  </a:ext>
                </a:extLst>
              </a:tr>
              <a:tr h="3578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NUN 00507 TOP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625868"/>
                  </a:ext>
                </a:extLst>
              </a:tr>
              <a:tr h="3578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H1879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611615"/>
                  </a:ext>
                </a:extLst>
              </a:tr>
              <a:tr h="3578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UG 8114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36704"/>
                  </a:ext>
                </a:extLst>
              </a:tr>
              <a:tr h="4151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APRIX  (CLX 384228)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702260"/>
                  </a:ext>
                </a:extLst>
              </a:tr>
              <a:tr h="3578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H5108 (Test) 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58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404659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1844</TotalTime>
  <Words>1908</Words>
  <Application>Microsoft Office PowerPoint</Application>
  <PresentationFormat>Widescreen</PresentationFormat>
  <Paragraphs>1032</Paragraphs>
  <Slides>34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1" baseType="lpstr">
      <vt:lpstr>Calibri</vt:lpstr>
      <vt:lpstr>Century Gothic</vt:lpstr>
      <vt:lpstr>Verdana</vt:lpstr>
      <vt:lpstr>Wingdings</vt:lpstr>
      <vt:lpstr>Wingdings 3</vt:lpstr>
      <vt:lpstr>Sezione</vt:lpstr>
      <vt:lpstr>MSPhotoEd.3</vt:lpstr>
      <vt:lpstr> pomodoro da industria 2019 RISULTATI DEI CONFRONTI VARIETALI  IN PROVINCIA DI FERRARA </vt:lpstr>
      <vt:lpstr>Presentazione standard di PowerPoint</vt:lpstr>
      <vt:lpstr>Dati agronomici</vt:lpstr>
      <vt:lpstr>Presentazione standard di PowerPoint</vt:lpstr>
      <vt:lpstr>Presentazione standard di PowerPoint</vt:lpstr>
      <vt:lpstr>Legenda rilievi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Dati agronomici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Dati agronomici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Chiarini Valentino</dc:creator>
  <cp:lastModifiedBy>Paolo Pasotti</cp:lastModifiedBy>
  <cp:revision>109</cp:revision>
  <cp:lastPrinted>2019-12-06T14:21:49Z</cp:lastPrinted>
  <dcterms:created xsi:type="dcterms:W3CDTF">2019-11-19T20:19:28Z</dcterms:created>
  <dcterms:modified xsi:type="dcterms:W3CDTF">2019-12-08T16:45:18Z</dcterms:modified>
</cp:coreProperties>
</file>